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embeddings/oleObject1.bin" ContentType="application/vnd.openxmlformats-officedocument.oleObject"/>
  <Override PartName="/ppt/embeddings/oleObject2.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86" r:id="rId2"/>
  </p:sldMasterIdLst>
  <p:notesMasterIdLst>
    <p:notesMasterId r:id="rId53"/>
  </p:notesMasterIdLst>
  <p:handoutMasterIdLst>
    <p:handoutMasterId r:id="rId54"/>
  </p:handoutMasterIdLst>
  <p:sldIdLst>
    <p:sldId id="277" r:id="rId3"/>
    <p:sldId id="356" r:id="rId4"/>
    <p:sldId id="357" r:id="rId5"/>
    <p:sldId id="358" r:id="rId6"/>
    <p:sldId id="303" r:id="rId7"/>
    <p:sldId id="432" r:id="rId8"/>
    <p:sldId id="426" r:id="rId9"/>
    <p:sldId id="436" r:id="rId10"/>
    <p:sldId id="434" r:id="rId11"/>
    <p:sldId id="431" r:id="rId12"/>
    <p:sldId id="435" r:id="rId13"/>
    <p:sldId id="437" r:id="rId14"/>
    <p:sldId id="427" r:id="rId15"/>
    <p:sldId id="438" r:id="rId16"/>
    <p:sldId id="443" r:id="rId17"/>
    <p:sldId id="439" r:id="rId18"/>
    <p:sldId id="440" r:id="rId19"/>
    <p:sldId id="441" r:id="rId20"/>
    <p:sldId id="442" r:id="rId21"/>
    <p:sldId id="360" r:id="rId22"/>
    <p:sldId id="445" r:id="rId23"/>
    <p:sldId id="448" r:id="rId24"/>
    <p:sldId id="444" r:id="rId25"/>
    <p:sldId id="446" r:id="rId26"/>
    <p:sldId id="447" r:id="rId27"/>
    <p:sldId id="452" r:id="rId28"/>
    <p:sldId id="449" r:id="rId29"/>
    <p:sldId id="450" r:id="rId30"/>
    <p:sldId id="451" r:id="rId31"/>
    <p:sldId id="428" r:id="rId32"/>
    <p:sldId id="454" r:id="rId33"/>
    <p:sldId id="455" r:id="rId34"/>
    <p:sldId id="453" r:id="rId35"/>
    <p:sldId id="429" r:id="rId36"/>
    <p:sldId id="456" r:id="rId37"/>
    <p:sldId id="457" r:id="rId38"/>
    <p:sldId id="430" r:id="rId39"/>
    <p:sldId id="464" r:id="rId40"/>
    <p:sldId id="462" r:id="rId41"/>
    <p:sldId id="466" r:id="rId42"/>
    <p:sldId id="459" r:id="rId43"/>
    <p:sldId id="461" r:id="rId44"/>
    <p:sldId id="460" r:id="rId45"/>
    <p:sldId id="458" r:id="rId46"/>
    <p:sldId id="465" r:id="rId47"/>
    <p:sldId id="384" r:id="rId48"/>
    <p:sldId id="385" r:id="rId49"/>
    <p:sldId id="386" r:id="rId50"/>
    <p:sldId id="284" r:id="rId51"/>
    <p:sldId id="279"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137"/>
    <a:srgbClr val="BC8F00"/>
    <a:srgbClr val="860000"/>
    <a:srgbClr val="00B0F0"/>
    <a:srgbClr val="1B3F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15" autoAdjust="0"/>
    <p:restoredTop sz="94660"/>
  </p:normalViewPr>
  <p:slideViewPr>
    <p:cSldViewPr snapToGrid="0">
      <p:cViewPr varScale="1">
        <p:scale>
          <a:sx n="93" d="100"/>
          <a:sy n="93" d="100"/>
        </p:scale>
        <p:origin x="-664" y="-10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notesMaster" Target="notesMasters/notesMaster1.xml"/><Relationship Id="rId54" Type="http://schemas.openxmlformats.org/officeDocument/2006/relationships/handoutMaster" Target="handoutMasters/handoutMaster1.xml"/><Relationship Id="rId55" Type="http://schemas.openxmlformats.org/officeDocument/2006/relationships/printerSettings" Target="printerSettings/printerSettings1.bin"/><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CDA8E9-9948-4BC7-A1DE-415AE6D34228}" type="datetimeFigureOut">
              <a:rPr lang="en-US" smtClean="0"/>
              <a:t>28/01/23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B5F544-A886-482E-AF73-1D6364AAC657}" type="slidenum">
              <a:rPr lang="en-US" smtClean="0"/>
              <a:t>‹#›</a:t>
            </a:fld>
            <a:endParaRPr lang="en-US"/>
          </a:p>
        </p:txBody>
      </p:sp>
    </p:spTree>
    <p:extLst>
      <p:ext uri="{BB962C8B-B14F-4D97-AF65-F5344CB8AC3E}">
        <p14:creationId xmlns:p14="http://schemas.microsoft.com/office/powerpoint/2010/main" val="22519196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4AE53-78AB-4E30-A376-70F5FA87A326}" type="datetimeFigureOut">
              <a:rPr lang="en-US" smtClean="0"/>
              <a:t>28/01/23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32FBC-CC67-4B17-8935-02F23E3364AC}" type="slidenum">
              <a:rPr lang="en-US" smtClean="0"/>
              <a:t>‹#›</a:t>
            </a:fld>
            <a:endParaRPr lang="en-US"/>
          </a:p>
        </p:txBody>
      </p:sp>
    </p:spTree>
    <p:extLst>
      <p:ext uri="{BB962C8B-B14F-4D97-AF65-F5344CB8AC3E}">
        <p14:creationId xmlns:p14="http://schemas.microsoft.com/office/powerpoint/2010/main" val="254055582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C9A48AB-23F1-45F1-98E5-D2CDC7A526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68353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0204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70909644"/>
      </p:ext>
    </p:extLst>
  </p:cSld>
  <p:clrMapOvr>
    <a:masterClrMapping/>
  </p:clrMapOvr>
  <p:extLst>
    <p:ext uri="{DCECCB84-F9BA-43D5-87BE-67443E8EF086}">
      <p15:sldGuideLst xmlns:p15="http://schemas.microsoft.com/office/powerpoint/2012/main" xmlns="">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227159557"/>
      </p:ext>
    </p:extLst>
  </p:cSld>
  <p:clrMapOvr>
    <a:masterClrMapping/>
  </p:clrMapOvr>
  <p:extLst>
    <p:ext uri="{DCECCB84-F9BA-43D5-87BE-67443E8EF086}">
      <p15:sldGuideLst xmlns:p15="http://schemas.microsoft.com/office/powerpoint/2012/main" xmlns="">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735627" y="164638"/>
            <a:ext cx="945637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735627" y="932723"/>
            <a:ext cx="9456373" cy="384043"/>
          </a:xfrm>
          <a:prstGeom prst="rect">
            <a:avLst/>
          </a:prstGeom>
        </p:spPr>
        <p:txBody>
          <a:bodyPr anchor="ctr"/>
          <a:lstStyle>
            <a:lvl1pPr marL="0" indent="0" algn="l">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1"/>
            <a:ext cx="2543605" cy="68641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804378142"/>
      </p:ext>
    </p:extLst>
  </p:cSld>
  <p:clrMapOvr>
    <a:masterClrMapping/>
  </p:clrMapOvr>
  <p:extLst>
    <p:ext uri="{DCECCB84-F9BA-43D5-87BE-67443E8EF086}">
      <p15:sldGuideLst xmlns:p15="http://schemas.microsoft.com/office/powerpoint/2012/main" xmlns="">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2276872"/>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3" name="Isosceles Triangle 2"/>
          <p:cNvSpPr/>
          <p:nvPr userDrawn="1"/>
        </p:nvSpPr>
        <p:spPr>
          <a:xfrm rot="10800000">
            <a:off x="158339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2" name="Isosceles Triangle 11"/>
          <p:cNvSpPr/>
          <p:nvPr userDrawn="1"/>
        </p:nvSpPr>
        <p:spPr>
          <a:xfrm rot="10800000">
            <a:off x="446371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3" name="Isosceles Triangle 12"/>
          <p:cNvSpPr/>
          <p:nvPr userDrawn="1"/>
        </p:nvSpPr>
        <p:spPr>
          <a:xfrm rot="10800000">
            <a:off x="734403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4" name="Isosceles Triangle 13"/>
          <p:cNvSpPr/>
          <p:nvPr userDrawn="1"/>
        </p:nvSpPr>
        <p:spPr>
          <a:xfrm rot="10800000">
            <a:off x="10224348"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5" name="Rectangle 14"/>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6" name="Rectangle 15"/>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Picture Placeholder 2"/>
          <p:cNvSpPr>
            <a:spLocks noGrp="1"/>
          </p:cNvSpPr>
          <p:nvPr>
            <p:ph type="pic" idx="1" hasCustomPrompt="1"/>
          </p:nvPr>
        </p:nvSpPr>
        <p:spPr>
          <a:xfrm>
            <a:off x="815413"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2" hasCustomPrompt="1"/>
          </p:nvPr>
        </p:nvSpPr>
        <p:spPr>
          <a:xfrm>
            <a:off x="3695732"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3" hasCustomPrompt="1"/>
          </p:nvPr>
        </p:nvSpPr>
        <p:spPr>
          <a:xfrm>
            <a:off x="6576051"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4" hasCustomPrompt="1"/>
          </p:nvPr>
        </p:nvSpPr>
        <p:spPr>
          <a:xfrm>
            <a:off x="9456369"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772175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2" name="Rectangle 1"/>
          <p:cNvSpPr/>
          <p:nvPr userDrawn="1"/>
        </p:nvSpPr>
        <p:spPr>
          <a:xfrm>
            <a:off x="5231904" y="2276872"/>
            <a:ext cx="5711957" cy="3936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black">
                  <a:lumMod val="75000"/>
                  <a:lumOff val="25000"/>
                </a:prstClr>
              </a:solidFill>
            </a:endParaRPr>
          </a:p>
        </p:txBody>
      </p:sp>
      <p:sp>
        <p:nvSpPr>
          <p:cNvPr id="7" name="Picture Placeholder 2"/>
          <p:cNvSpPr>
            <a:spLocks noGrp="1"/>
          </p:cNvSpPr>
          <p:nvPr>
            <p:ph type="pic" idx="1" hasCustomPrompt="1"/>
          </p:nvPr>
        </p:nvSpPr>
        <p:spPr>
          <a:xfrm>
            <a:off x="1103445" y="1412776"/>
            <a:ext cx="456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562005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990600"/>
            <a:ext cx="3887755"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079776" y="0"/>
            <a:ext cx="8112224"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595747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0" y="1013496"/>
            <a:ext cx="3887755"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2" name="Picture Placeholder 2"/>
          <p:cNvSpPr>
            <a:spLocks noGrp="1"/>
          </p:cNvSpPr>
          <p:nvPr>
            <p:ph type="pic" idx="10" hasCustomPrompt="1"/>
          </p:nvPr>
        </p:nvSpPr>
        <p:spPr>
          <a:xfrm>
            <a:off x="8304245" y="0"/>
            <a:ext cx="3887755"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3" name="Picture Placeholder 2"/>
          <p:cNvSpPr>
            <a:spLocks noGrp="1"/>
          </p:cNvSpPr>
          <p:nvPr>
            <p:ph type="pic" idx="11" hasCustomPrompt="1"/>
          </p:nvPr>
        </p:nvSpPr>
        <p:spPr>
          <a:xfrm>
            <a:off x="0" y="4773149"/>
            <a:ext cx="6096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39475951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595027" y="4101331"/>
            <a:ext cx="2400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2" name="Rectangle 11"/>
          <p:cNvSpPr/>
          <p:nvPr userDrawn="1"/>
        </p:nvSpPr>
        <p:spPr>
          <a:xfrm>
            <a:off x="9196973" y="1700808"/>
            <a:ext cx="2400000" cy="23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3" name="Picture Placeholder 2"/>
          <p:cNvSpPr>
            <a:spLocks noGrp="1"/>
          </p:cNvSpPr>
          <p:nvPr>
            <p:ph type="pic" idx="12" hasCustomPrompt="1"/>
          </p:nvPr>
        </p:nvSpPr>
        <p:spPr>
          <a:xfrm>
            <a:off x="595027" y="1700808"/>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3" hasCustomPrompt="1"/>
          </p:nvPr>
        </p:nvSpPr>
        <p:spPr>
          <a:xfrm>
            <a:off x="9196973" y="4101331"/>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4" hasCustomPrompt="1"/>
          </p:nvPr>
        </p:nvSpPr>
        <p:spPr>
          <a:xfrm>
            <a:off x="3119669" y="4101331"/>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Picture Placeholder 2"/>
          <p:cNvSpPr>
            <a:spLocks noGrp="1"/>
          </p:cNvSpPr>
          <p:nvPr>
            <p:ph type="pic" idx="15" hasCustomPrompt="1"/>
          </p:nvPr>
        </p:nvSpPr>
        <p:spPr>
          <a:xfrm>
            <a:off x="3119669" y="1700808"/>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42783594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hasCustomPrompt="1"/>
          </p:nvPr>
        </p:nvSpPr>
        <p:spPr>
          <a:xfrm>
            <a:off x="709650" y="480055"/>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5126140" y="480056"/>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4" hasCustomPrompt="1"/>
          </p:nvPr>
        </p:nvSpPr>
        <p:spPr>
          <a:xfrm>
            <a:off x="5126140"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7310492"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9494844"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023021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6767" y="2276873"/>
            <a:ext cx="7238124" cy="3966041"/>
          </a:xfrm>
          <a:prstGeom prst="rect">
            <a:avLst/>
          </a:prstGeom>
        </p:spPr>
      </p:pic>
      <p:sp>
        <p:nvSpPr>
          <p:cNvPr id="7" name="Picture Placeholder 2"/>
          <p:cNvSpPr>
            <a:spLocks noGrp="1"/>
          </p:cNvSpPr>
          <p:nvPr>
            <p:ph type="pic" idx="1" hasCustomPrompt="1"/>
          </p:nvPr>
        </p:nvSpPr>
        <p:spPr>
          <a:xfrm>
            <a:off x="5705875" y="2485912"/>
            <a:ext cx="4832891"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Rectangle 7"/>
          <p:cNvSpPr/>
          <p:nvPr userDrawn="1"/>
        </p:nvSpPr>
        <p:spPr>
          <a:xfrm>
            <a:off x="4037371" y="1"/>
            <a:ext cx="4128459" cy="60959"/>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9" name="Rectangle 8"/>
          <p:cNvSpPr/>
          <p:nvPr userDrawn="1"/>
        </p:nvSpPr>
        <p:spPr>
          <a:xfrm>
            <a:off x="0" y="6753308"/>
            <a:ext cx="12192000" cy="11087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2180415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4"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6400" y="1815747"/>
            <a:ext cx="3360373" cy="33505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06826" y="1815747"/>
            <a:ext cx="3360373" cy="33505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37251" y="1815747"/>
            <a:ext cx="3360373" cy="3350541"/>
          </a:xfrm>
          <a:prstGeom prst="rect">
            <a:avLst/>
          </a:prstGeom>
          <a:noFill/>
          <a:extLst>
            <a:ext uri="{909E8E84-426E-40dd-AFC4-6F175D3DCCD1}">
              <a14:hiddenFill xmlns:a14="http://schemas.microsoft.com/office/drawing/2010/main">
                <a:solidFill>
                  <a:srgbClr val="FFFFFF"/>
                </a:solidFill>
              </a14:hiddenFill>
            </a:ext>
          </a:extLst>
        </p:spPr>
      </p:pic>
      <p:sp>
        <p:nvSpPr>
          <p:cNvPr id="13" name="Picture Placeholder 2"/>
          <p:cNvSpPr>
            <a:spLocks noGrp="1"/>
          </p:cNvSpPr>
          <p:nvPr>
            <p:ph type="pic" idx="1" hasCustomPrompt="1"/>
          </p:nvPr>
        </p:nvSpPr>
        <p:spPr>
          <a:xfrm>
            <a:off x="90990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453956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3" hasCustomPrompt="1"/>
          </p:nvPr>
        </p:nvSpPr>
        <p:spPr>
          <a:xfrm>
            <a:off x="816922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Rectangle 15"/>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Rectangle 16"/>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40794068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12192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0146571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ICON SETS LAYOUT</a:t>
            </a:r>
          </a:p>
        </p:txBody>
      </p:sp>
      <p:grpSp>
        <p:nvGrpSpPr>
          <p:cNvPr id="5" name="Group 4"/>
          <p:cNvGrpSpPr/>
          <p:nvPr userDrawn="1"/>
        </p:nvGrpSpPr>
        <p:grpSpPr>
          <a:xfrm>
            <a:off x="472011" y="1508786"/>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dirty="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black"/>
                </a:solidFill>
              </a:endParaRPr>
            </a:p>
          </p:txBody>
        </p:sp>
      </p:grpSp>
    </p:spTree>
    <p:extLst>
      <p:ext uri="{BB962C8B-B14F-4D97-AF65-F5344CB8AC3E}">
        <p14:creationId xmlns:p14="http://schemas.microsoft.com/office/powerpoint/2010/main" val="2621978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52476270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slideLayout" Target="../slideLayouts/slideLayout27.xml"/><Relationship Id="rId15" Type="http://schemas.openxmlformats.org/officeDocument/2006/relationships/theme" Target="../theme/theme2.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60" r:id="rId12"/>
    <p:sldLayoutId id="214748370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54462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Lst>
  <p:hf hdr="0" ftr="0" dt="0"/>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6.emf"/><Relationship Id="rId5" Type="http://schemas.openxmlformats.org/officeDocument/2006/relationships/image" Target="../media/image7.png"/><Relationship Id="rId6" Type="http://schemas.microsoft.com/office/2007/relationships/hdphoto" Target="../media/hdphoto1.wdp"/><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9.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6.emf"/><Relationship Id="rId1" Type="http://schemas.openxmlformats.org/officeDocument/2006/relationships/vmlDrawing" Target="../drawings/vmlDrawing2.vml"/><Relationship Id="rId2"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421" y="5427341"/>
            <a:ext cx="12196420" cy="1518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02197" y="5901985"/>
            <a:ext cx="45719" cy="613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lide Number Placeholder 2"/>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Right Triangle 45">
            <a:extLst>
              <a:ext uri="{FF2B5EF4-FFF2-40B4-BE49-F238E27FC236}">
                <a16:creationId xmlns="" xmlns:a16="http://schemas.microsoft.com/office/drawing/2014/main" id="{0983CA01-DED8-4A8A-82CA-5B1BE1DADB0C}"/>
              </a:ext>
            </a:extLst>
          </p:cNvPr>
          <p:cNvSpPr/>
          <p:nvPr/>
        </p:nvSpPr>
        <p:spPr>
          <a:xfrm flipV="1">
            <a:off x="9506857" y="5939880"/>
            <a:ext cx="1291772" cy="1157606"/>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graphicFrame>
        <p:nvGraphicFramePr>
          <p:cNvPr id="48" name="Object 47">
            <a:extLst>
              <a:ext uri="{FF2B5EF4-FFF2-40B4-BE49-F238E27FC236}">
                <a16:creationId xmlns="" xmlns:a16="http://schemas.microsoft.com/office/drawing/2014/main" id="{CAD0D7B8-E462-453C-B296-CA0154FA54AE}"/>
              </a:ext>
            </a:extLst>
          </p:cNvPr>
          <p:cNvGraphicFramePr>
            <a:graphicFrameLocks noChangeAspect="1"/>
          </p:cNvGraphicFramePr>
          <p:nvPr>
            <p:extLst>
              <p:ext uri="{D42A27DB-BD31-4B8C-83A1-F6EECF244321}">
                <p14:modId xmlns:p14="http://schemas.microsoft.com/office/powerpoint/2010/main" val="689304721"/>
              </p:ext>
            </p:extLst>
          </p:nvPr>
        </p:nvGraphicFramePr>
        <p:xfrm>
          <a:off x="76788" y="3121720"/>
          <a:ext cx="3303056" cy="3148059"/>
        </p:xfrm>
        <a:graphic>
          <a:graphicData uri="http://schemas.openxmlformats.org/presentationml/2006/ole">
            <mc:AlternateContent xmlns:mc="http://schemas.openxmlformats.org/markup-compatibility/2006">
              <mc:Choice xmlns:v="urn:schemas-microsoft-com:vml" Requires="v">
                <p:oleObj spid="_x0000_s8538" name="CorelDRAW" r:id="rId3" imgW="2169000" imgH="2169360" progId="">
                  <p:embed/>
                </p:oleObj>
              </mc:Choice>
              <mc:Fallback>
                <p:oleObj name="CorelDRAW" r:id="rId3" imgW="2169000" imgH="2169360" progId="">
                  <p:embed/>
                  <p:pic>
                    <p:nvPicPr>
                      <p:cNvPr id="0" name=""/>
                      <p:cNvPicPr>
                        <a:picLocks noChangeAspect="1" noChangeArrowheads="1"/>
                      </p:cNvPicPr>
                      <p:nvPr/>
                    </p:nvPicPr>
                    <p:blipFill>
                      <a:blip r:embed="rId4">
                        <a:lum bright="77000"/>
                        <a:extLst>
                          <a:ext uri="{28A0092B-C50C-407E-A947-70E740481C1C}">
                            <a14:useLocalDpi xmlns:a14="http://schemas.microsoft.com/office/drawing/2010/main" val="0"/>
                          </a:ext>
                        </a:extLst>
                      </a:blip>
                      <a:srcRect/>
                      <a:stretch>
                        <a:fillRect/>
                      </a:stretch>
                    </p:blipFill>
                    <p:spPr bwMode="auto">
                      <a:xfrm>
                        <a:off x="76788" y="3121720"/>
                        <a:ext cx="3303056" cy="3148059"/>
                      </a:xfrm>
                      <a:prstGeom prst="rect">
                        <a:avLst/>
                      </a:prstGeom>
                      <a:noFill/>
                    </p:spPr>
                  </p:pic>
                </p:oleObj>
              </mc:Fallback>
            </mc:AlternateContent>
          </a:graphicData>
        </a:graphic>
      </p:graphicFrame>
      <p:sp>
        <p:nvSpPr>
          <p:cNvPr id="37" name="Right Triangle 36">
            <a:extLst>
              <a:ext uri="{FF2B5EF4-FFF2-40B4-BE49-F238E27FC236}">
                <a16:creationId xmlns="" xmlns:a16="http://schemas.microsoft.com/office/drawing/2014/main" id="{0983CA01-DED8-4A8A-82CA-5B1BE1DADB0C}"/>
              </a:ext>
            </a:extLst>
          </p:cNvPr>
          <p:cNvSpPr/>
          <p:nvPr/>
        </p:nvSpPr>
        <p:spPr>
          <a:xfrm flipH="1">
            <a:off x="7045437" y="-64960"/>
            <a:ext cx="5146562" cy="5852440"/>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45" name="Rectangle 44"/>
          <p:cNvSpPr/>
          <p:nvPr/>
        </p:nvSpPr>
        <p:spPr>
          <a:xfrm>
            <a:off x="2124074" y="2025525"/>
            <a:ext cx="6829425" cy="1580679"/>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5">
            <a:extLst>
              <a:ext uri="{BEBA8EAE-BF5A-486C-A8C5-ECC9F3942E4B}">
                <a14:imgProps xmlns:a14="http://schemas.microsoft.com/office/drawing/2010/main">
                  <a14:imgLayer r:embed="rId6">
                    <a14:imgEffect>
                      <a14:colorTemperature colorTemp="5742"/>
                    </a14:imgEffect>
                    <a14:imgEffect>
                      <a14:saturation sat="238000"/>
                    </a14:imgEffect>
                  </a14:imgLayer>
                </a14:imgProps>
              </a:ext>
              <a:ext uri="{28A0092B-C50C-407E-A947-70E740481C1C}">
                <a14:useLocalDpi xmlns:a14="http://schemas.microsoft.com/office/drawing/2010/main" val="0"/>
              </a:ext>
            </a:extLst>
          </a:blip>
          <a:stretch>
            <a:fillRect/>
          </a:stretch>
        </p:blipFill>
        <p:spPr>
          <a:xfrm>
            <a:off x="12104" y="24501"/>
            <a:ext cx="3859753" cy="1538254"/>
          </a:xfrm>
          <a:prstGeom prst="rect">
            <a:avLst/>
          </a:prstGeom>
        </p:spPr>
      </p:pic>
      <p:sp>
        <p:nvSpPr>
          <p:cNvPr id="43" name="Right Triangle 42"/>
          <p:cNvSpPr/>
          <p:nvPr/>
        </p:nvSpPr>
        <p:spPr>
          <a:xfrm rot="10800000" flipV="1">
            <a:off x="9829797" y="5333999"/>
            <a:ext cx="2366623" cy="160020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a:spLocks noChangeArrowheads="1"/>
          </p:cNvSpPr>
          <p:nvPr/>
        </p:nvSpPr>
        <p:spPr bwMode="auto">
          <a:xfrm>
            <a:off x="6881359" y="6019560"/>
            <a:ext cx="492860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r>
              <a:rPr lang="en-US" sz="2000" b="1" dirty="0">
                <a:solidFill>
                  <a:prstClr val="black">
                    <a:lumMod val="65000"/>
                    <a:lumOff val="35000"/>
                  </a:prstClr>
                </a:solidFill>
                <a:latin typeface="Casper" panose="02000506000000020004" pitchFamily="2" charset="0"/>
                <a:ea typeface="Karla" pitchFamily="2" charset="0"/>
                <a:cs typeface="Karla" pitchFamily="2" charset="0"/>
              </a:rPr>
              <a:t>DISCOVER . </a:t>
            </a:r>
            <a:r>
              <a:rPr lang="en-US" sz="2000" b="1" dirty="0">
                <a:solidFill>
                  <a:srgbClr val="C00000"/>
                </a:solidFill>
                <a:latin typeface="Casper" panose="02000506000000020004" pitchFamily="2" charset="0"/>
                <a:ea typeface="Karla" pitchFamily="2" charset="0"/>
                <a:cs typeface="Karla" pitchFamily="2" charset="0"/>
              </a:rPr>
              <a:t>LEARN</a:t>
            </a:r>
            <a:r>
              <a:rPr lang="en-US" sz="2000" b="1" dirty="0">
                <a:solidFill>
                  <a:prstClr val="black">
                    <a:lumMod val="65000"/>
                    <a:lumOff val="35000"/>
                  </a:prstClr>
                </a:solidFill>
                <a:latin typeface="Casper" panose="02000506000000020004" pitchFamily="2" charset="0"/>
                <a:ea typeface="Karla" pitchFamily="2" charset="0"/>
                <a:cs typeface="Karla" pitchFamily="2" charset="0"/>
              </a:rPr>
              <a:t> . EMPOWER</a:t>
            </a:r>
            <a:endParaRPr lang="en-US" sz="1200" b="1" dirty="0">
              <a:solidFill>
                <a:prstClr val="black"/>
              </a:solidFill>
              <a:latin typeface="Casper" panose="02000506000000020004" pitchFamily="2" charset="0"/>
            </a:endParaRPr>
          </a:p>
          <a:p>
            <a:pPr eaLnBrk="1" hangingPunct="1"/>
            <a:endParaRPr lang="en-US" sz="1600" b="1" dirty="0">
              <a:latin typeface="Casper" panose="02000506000000020004" pitchFamily="2" charset="0"/>
            </a:endParaRPr>
          </a:p>
        </p:txBody>
      </p:sp>
      <p:sp>
        <p:nvSpPr>
          <p:cNvPr id="52" name="Rectangle 51"/>
          <p:cNvSpPr/>
          <p:nvPr/>
        </p:nvSpPr>
        <p:spPr>
          <a:xfrm>
            <a:off x="6885780" y="6043646"/>
            <a:ext cx="45719" cy="370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a:spLocks noChangeArrowheads="1"/>
          </p:cNvSpPr>
          <p:nvPr/>
        </p:nvSpPr>
        <p:spPr bwMode="auto">
          <a:xfrm>
            <a:off x="474742" y="5994350"/>
            <a:ext cx="515181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2400" b="1" dirty="0" err="1" smtClean="0">
                <a:solidFill>
                  <a:prstClr val="black">
                    <a:lumMod val="85000"/>
                    <a:lumOff val="15000"/>
                  </a:prstClr>
                </a:solidFill>
                <a:latin typeface="Times New Roman" panose="02020603050405020304" pitchFamily="18" charset="0"/>
                <a:cs typeface="Times New Roman" panose="02020603050405020304" pitchFamily="18" charset="0"/>
              </a:rPr>
              <a:t>IoT</a:t>
            </a:r>
            <a:r>
              <a:rPr lang="en-US" sz="2400" b="1" dirty="0" smtClean="0">
                <a:solidFill>
                  <a:prstClr val="black">
                    <a:lumMod val="85000"/>
                    <a:lumOff val="15000"/>
                  </a:prstClr>
                </a:solidFill>
                <a:latin typeface="Times New Roman" panose="02020603050405020304" pitchFamily="18" charset="0"/>
                <a:cs typeface="Times New Roman" panose="02020603050405020304" pitchFamily="18" charset="0"/>
              </a:rPr>
              <a:t> Standard Issues</a:t>
            </a:r>
            <a:endParaRPr lang="en-US" sz="1600" dirty="0">
              <a:latin typeface="Raleway ExtraBold" pitchFamily="34" charset="-52"/>
            </a:endParaRPr>
          </a:p>
        </p:txBody>
      </p:sp>
      <p:sp>
        <p:nvSpPr>
          <p:cNvPr id="26" name="TextBox 25"/>
          <p:cNvSpPr txBox="1">
            <a:spLocks noChangeArrowheads="1"/>
          </p:cNvSpPr>
          <p:nvPr/>
        </p:nvSpPr>
        <p:spPr bwMode="auto">
          <a:xfrm>
            <a:off x="1981051" y="1562755"/>
            <a:ext cx="9210124" cy="3705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3200" b="1" dirty="0">
                <a:latin typeface="Arial Black" panose="020B0A04020102020204" pitchFamily="34" charset="0"/>
                <a:ea typeface="Karla" pitchFamily="2" charset="0"/>
                <a:cs typeface="Karla" pitchFamily="2" charset="0"/>
              </a:rPr>
              <a:t>UNIVERSITY INSTITUTE OF ENGINEERING </a:t>
            </a:r>
          </a:p>
          <a:p>
            <a:pPr lvl="0" algn="ctr" defTabSz="622300">
              <a:lnSpc>
                <a:spcPct val="90000"/>
              </a:lnSpc>
              <a:spcBef>
                <a:spcPct val="0"/>
              </a:spcBef>
              <a:spcAft>
                <a:spcPct val="35000"/>
              </a:spcAft>
            </a:pPr>
            <a:r>
              <a:rPr lang="en-US" sz="3200" b="1" dirty="0">
                <a:latin typeface="Arial Black" panose="020B0A04020102020204" pitchFamily="34" charset="0"/>
                <a:ea typeface="Karla" pitchFamily="2" charset="0"/>
                <a:cs typeface="Karla" pitchFamily="2" charset="0"/>
              </a:rPr>
              <a:t>COMPUTER SCIENCE ENGINEERING</a:t>
            </a:r>
          </a:p>
          <a:p>
            <a:pPr lvl="0" algn="ctr" defTabSz="622300">
              <a:lnSpc>
                <a:spcPct val="90000"/>
              </a:lnSpc>
              <a:spcBef>
                <a:spcPct val="0"/>
              </a:spcBef>
              <a:spcAft>
                <a:spcPct val="35000"/>
              </a:spcAft>
            </a:pPr>
            <a:r>
              <a:rPr lang="en-US" sz="2800" dirty="0">
                <a:latin typeface="Times New Roman" panose="02020603050405020304" pitchFamily="18" charset="0"/>
                <a:ea typeface="Calibri" panose="020F0502020204030204" pitchFamily="34" charset="0"/>
                <a:cs typeface="Times New Roman" panose="02020603050405020304" pitchFamily="18" charset="0"/>
              </a:rPr>
              <a:t>Bachelor of Engineering (Computer Science &amp; Engineering) </a:t>
            </a:r>
          </a:p>
          <a:p>
            <a:pPr lvl="0" algn="ctr" defTabSz="622300">
              <a:lnSpc>
                <a:spcPct val="90000"/>
              </a:lnSpc>
              <a:spcBef>
                <a:spcPct val="0"/>
              </a:spcBef>
              <a:spcAft>
                <a:spcPct val="35000"/>
              </a:spcAft>
            </a:pPr>
            <a:r>
              <a:rPr lang="en-US" sz="2800" dirty="0">
                <a:latin typeface="Times New Roman" panose="02020603050405020304" pitchFamily="18" charset="0"/>
                <a:ea typeface="Calibri" panose="020F0502020204030204" pitchFamily="34" charset="0"/>
                <a:cs typeface="Times New Roman" panose="02020603050405020304" pitchFamily="18" charset="0"/>
              </a:rPr>
              <a:t>Subject Name: Internet of Things </a:t>
            </a:r>
          </a:p>
          <a:p>
            <a:pPr lvl="0" algn="ctr" defTabSz="622300">
              <a:lnSpc>
                <a:spcPct val="90000"/>
              </a:lnSpc>
              <a:spcBef>
                <a:spcPct val="0"/>
              </a:spcBef>
              <a:spcAft>
                <a:spcPct val="35000"/>
              </a:spcAft>
            </a:pPr>
            <a:r>
              <a:rPr lang="en-US" sz="2800" b="1" dirty="0">
                <a:solidFill>
                  <a:prstClr val="black">
                    <a:lumMod val="85000"/>
                    <a:lumOff val="15000"/>
                  </a:prstClr>
                </a:solidFill>
                <a:latin typeface="Times New Roman" panose="02020603050405020304" pitchFamily="18" charset="0"/>
                <a:cs typeface="Times New Roman" panose="02020603050405020304" pitchFamily="18" charset="0"/>
              </a:rPr>
              <a:t>Subject Code: </a:t>
            </a:r>
            <a:r>
              <a:rPr lang="en-US" sz="2800" b="1" dirty="0" smtClean="0">
                <a:solidFill>
                  <a:prstClr val="black">
                    <a:lumMod val="85000"/>
                    <a:lumOff val="15000"/>
                  </a:prstClr>
                </a:solidFill>
                <a:latin typeface="Times New Roman" panose="02020603050405020304" pitchFamily="18" charset="0"/>
                <a:cs typeface="Times New Roman" panose="02020603050405020304" pitchFamily="18" charset="0"/>
              </a:rPr>
              <a:t>20CST-357</a:t>
            </a:r>
            <a:r>
              <a:rPr lang="en-US" sz="3200" b="1" dirty="0" smtClean="0">
                <a:solidFill>
                  <a:prstClr val="black">
                    <a:lumMod val="85000"/>
                    <a:lumOff val="15000"/>
                  </a:prstClr>
                </a:solidFill>
                <a:latin typeface="Times New Roman" panose="02020603050405020304" pitchFamily="18" charset="0"/>
                <a:cs typeface="Times New Roman" panose="02020603050405020304" pitchFamily="18" charset="0"/>
              </a:rPr>
              <a:t> </a:t>
            </a:r>
            <a:endParaRPr lang="en-US" sz="3200" b="1" dirty="0">
              <a:solidFill>
                <a:prstClr val="black">
                  <a:lumMod val="85000"/>
                  <a:lumOff val="15000"/>
                </a:prstClr>
              </a:solidFill>
              <a:latin typeface="Times New Roman" panose="02020603050405020304" pitchFamily="18" charset="0"/>
              <a:cs typeface="Times New Roman" panose="02020603050405020304" pitchFamily="18" charset="0"/>
            </a:endParaRPr>
          </a:p>
          <a:p>
            <a:pPr eaLnBrk="1" hangingPunct="1"/>
            <a:endParaRPr lang="en-US" sz="1600" dirty="0">
              <a:latin typeface="Raleway ExtraBold" pitchFamily="34" charset="-52"/>
            </a:endParaRPr>
          </a:p>
        </p:txBody>
      </p:sp>
      <p:sp>
        <p:nvSpPr>
          <p:cNvPr id="2" name="Slide Number Placeholder 1">
            <a:extLst>
              <a:ext uri="{FF2B5EF4-FFF2-40B4-BE49-F238E27FC236}">
                <a16:creationId xmlns="" xmlns:a16="http://schemas.microsoft.com/office/drawing/2014/main" id="{8A0519E1-1767-43F5-A1E2-EE338E6B3EB7}"/>
              </a:ext>
            </a:extLst>
          </p:cNvPr>
          <p:cNvSpPr>
            <a:spLocks noGrp="1"/>
          </p:cNvSpPr>
          <p:nvPr>
            <p:ph type="sldNum" sz="quarter" idx="12"/>
          </p:nvPr>
        </p:nvSpPr>
        <p:spPr/>
        <p:txBody>
          <a:bodyPr/>
          <a:lstStyle/>
          <a:p>
            <a:fld id="{BDCDBBEF-AA6C-4BA6-85B2-A17D7F280E38}" type="slidenum">
              <a:rPr lang="en-US" smtClean="0"/>
              <a:t>1</a:t>
            </a:fld>
            <a:endParaRPr lang="en-US"/>
          </a:p>
        </p:txBody>
      </p:sp>
      <p:sp>
        <p:nvSpPr>
          <p:cNvPr id="3" name="TextBox 2">
            <a:extLst>
              <a:ext uri="{FF2B5EF4-FFF2-40B4-BE49-F238E27FC236}">
                <a16:creationId xmlns="" xmlns:a16="http://schemas.microsoft.com/office/drawing/2014/main" id="{813440DA-C028-4712-B1AE-75666AED2160}"/>
              </a:ext>
            </a:extLst>
          </p:cNvPr>
          <p:cNvSpPr txBox="1"/>
          <p:nvPr/>
        </p:nvSpPr>
        <p:spPr>
          <a:xfrm>
            <a:off x="685800" y="6269779"/>
            <a:ext cx="184731" cy="369332"/>
          </a:xfrm>
          <a:prstGeom prst="rect">
            <a:avLst/>
          </a:prstGeom>
          <a:noFill/>
        </p:spPr>
        <p:txBody>
          <a:bodyPr wrap="none" rtlCol="0">
            <a:spAutoFit/>
          </a:bodyPr>
          <a:lstStyle/>
          <a:p>
            <a:endParaRPr lang="en-IN" dirty="0"/>
          </a:p>
        </p:txBody>
      </p:sp>
    </p:spTree>
    <p:extLst>
      <p:ext uri="{BB962C8B-B14F-4D97-AF65-F5344CB8AC3E}">
        <p14:creationId xmlns:p14="http://schemas.microsoft.com/office/powerpoint/2010/main" val="456502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10</a:t>
            </a:fld>
            <a:endParaRPr lang="en-US"/>
          </a:p>
        </p:txBody>
      </p:sp>
      <p:pic>
        <p:nvPicPr>
          <p:cNvPr id="5" name="Picture 4"/>
          <p:cNvPicPr>
            <a:picLocks noChangeAspect="1"/>
          </p:cNvPicPr>
          <p:nvPr/>
        </p:nvPicPr>
        <p:blipFill>
          <a:blip r:embed="rId2"/>
          <a:stretch>
            <a:fillRect/>
          </a:stretch>
        </p:blipFill>
        <p:spPr>
          <a:xfrm>
            <a:off x="805743" y="1"/>
            <a:ext cx="10979971" cy="6403986"/>
          </a:xfrm>
          <a:prstGeom prst="rect">
            <a:avLst/>
          </a:prstGeom>
        </p:spPr>
      </p:pic>
    </p:spTree>
    <p:extLst>
      <p:ext uri="{BB962C8B-B14F-4D97-AF65-F5344CB8AC3E}">
        <p14:creationId xmlns:p14="http://schemas.microsoft.com/office/powerpoint/2010/main" val="27014604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11</a:t>
            </a:fld>
            <a:endParaRPr lang="en-US"/>
          </a:p>
        </p:txBody>
      </p:sp>
      <p:pic>
        <p:nvPicPr>
          <p:cNvPr id="3" name="Picture 2"/>
          <p:cNvPicPr>
            <a:picLocks noChangeAspect="1"/>
          </p:cNvPicPr>
          <p:nvPr/>
        </p:nvPicPr>
        <p:blipFill>
          <a:blip r:embed="rId2"/>
          <a:stretch>
            <a:fillRect/>
          </a:stretch>
        </p:blipFill>
        <p:spPr>
          <a:xfrm>
            <a:off x="1460500" y="0"/>
            <a:ext cx="9250326" cy="6858000"/>
          </a:xfrm>
          <a:prstGeom prst="rect">
            <a:avLst/>
          </a:prstGeom>
        </p:spPr>
      </p:pic>
    </p:spTree>
    <p:extLst>
      <p:ext uri="{BB962C8B-B14F-4D97-AF65-F5344CB8AC3E}">
        <p14:creationId xmlns:p14="http://schemas.microsoft.com/office/powerpoint/2010/main" val="3122510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12</a:t>
            </a:fld>
            <a:endParaRPr lang="en-US"/>
          </a:p>
        </p:txBody>
      </p:sp>
      <p:pic>
        <p:nvPicPr>
          <p:cNvPr id="3" name="Picture 2"/>
          <p:cNvPicPr>
            <a:picLocks noChangeAspect="1"/>
          </p:cNvPicPr>
          <p:nvPr/>
        </p:nvPicPr>
        <p:blipFill>
          <a:blip r:embed="rId2"/>
          <a:stretch>
            <a:fillRect/>
          </a:stretch>
        </p:blipFill>
        <p:spPr>
          <a:xfrm>
            <a:off x="1556861" y="749300"/>
            <a:ext cx="9177289" cy="5346700"/>
          </a:xfrm>
          <a:prstGeom prst="rect">
            <a:avLst/>
          </a:prstGeom>
        </p:spPr>
      </p:pic>
    </p:spTree>
    <p:extLst>
      <p:ext uri="{BB962C8B-B14F-4D97-AF65-F5344CB8AC3E}">
        <p14:creationId xmlns:p14="http://schemas.microsoft.com/office/powerpoint/2010/main" val="421291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057" y="150201"/>
            <a:ext cx="10520743" cy="737345"/>
          </a:xfrm>
        </p:spPr>
        <p:txBody>
          <a:bodyPr>
            <a:normAutofit fontScale="90000"/>
          </a:bodyPr>
          <a:lstStyle/>
          <a:p>
            <a:r>
              <a:rPr lang="en-US" sz="2400" b="1" dirty="0" smtClean="0"/>
              <a:t>Key Considerations and Challenges in </a:t>
            </a:r>
            <a:r>
              <a:rPr lang="en-US" sz="2400" b="1" dirty="0" err="1" smtClean="0"/>
              <a:t>IoT</a:t>
            </a:r>
            <a:r>
              <a:rPr lang="en-US" sz="2400" b="1" dirty="0" smtClean="0"/>
              <a:t> Interoperability/Standards (CO-5)</a:t>
            </a:r>
            <a:endParaRPr lang="en-US" sz="2400" b="1" dirty="0"/>
          </a:p>
        </p:txBody>
      </p:sp>
      <p:sp>
        <p:nvSpPr>
          <p:cNvPr id="3" name="Slide Number Placeholder 2"/>
          <p:cNvSpPr>
            <a:spLocks noGrp="1"/>
          </p:cNvSpPr>
          <p:nvPr>
            <p:ph type="sldNum" sz="quarter" idx="12"/>
          </p:nvPr>
        </p:nvSpPr>
        <p:spPr/>
        <p:txBody>
          <a:bodyPr/>
          <a:lstStyle/>
          <a:p>
            <a:fld id="{BDCDBBEF-AA6C-4BA6-85B2-A17D7F280E38}" type="slidenum">
              <a:rPr lang="en-US" smtClean="0"/>
              <a:t>13</a:t>
            </a:fld>
            <a:endParaRPr lang="en-US"/>
          </a:p>
        </p:txBody>
      </p:sp>
      <p:sp>
        <p:nvSpPr>
          <p:cNvPr id="4" name="Rectangle 3"/>
          <p:cNvSpPr/>
          <p:nvPr/>
        </p:nvSpPr>
        <p:spPr>
          <a:xfrm>
            <a:off x="0" y="1311203"/>
            <a:ext cx="10051316" cy="4585870"/>
          </a:xfrm>
          <a:prstGeom prst="rect">
            <a:avLst/>
          </a:prstGeom>
        </p:spPr>
        <p:txBody>
          <a:bodyPr wrap="square">
            <a:spAutoFit/>
          </a:bodyPr>
          <a:lstStyle/>
          <a:p>
            <a:r>
              <a:rPr lang="en-US" sz="2800" b="1" dirty="0"/>
              <a:t>The 10 most important considerations for </a:t>
            </a:r>
            <a:r>
              <a:rPr lang="en-US" sz="2800" b="1" dirty="0" err="1"/>
              <a:t>IoT</a:t>
            </a:r>
            <a:r>
              <a:rPr lang="en-US" sz="2800" b="1" dirty="0"/>
              <a:t> solutions:</a:t>
            </a:r>
          </a:p>
          <a:p>
            <a:endParaRPr lang="en-US" sz="2400" dirty="0"/>
          </a:p>
          <a:p>
            <a:r>
              <a:rPr lang="en-US" sz="2400" dirty="0" smtClean="0"/>
              <a:t>1. </a:t>
            </a:r>
            <a:r>
              <a:rPr lang="en-US" sz="2400" dirty="0" err="1" smtClean="0"/>
              <a:t>IoT</a:t>
            </a:r>
            <a:r>
              <a:rPr lang="en-US" sz="2400" dirty="0" smtClean="0"/>
              <a:t> </a:t>
            </a:r>
            <a:r>
              <a:rPr lang="en-US" sz="2400" dirty="0"/>
              <a:t>Security</a:t>
            </a:r>
          </a:p>
          <a:p>
            <a:r>
              <a:rPr lang="en-US" sz="2400" dirty="0" smtClean="0"/>
              <a:t>2. </a:t>
            </a:r>
            <a:r>
              <a:rPr lang="en-US" sz="2400" dirty="0" err="1" smtClean="0"/>
              <a:t>IoT</a:t>
            </a:r>
            <a:r>
              <a:rPr lang="en-US" sz="2400" dirty="0" smtClean="0"/>
              <a:t> </a:t>
            </a:r>
            <a:r>
              <a:rPr lang="en-US" sz="2400" dirty="0"/>
              <a:t>Analytics</a:t>
            </a:r>
          </a:p>
          <a:p>
            <a:r>
              <a:rPr lang="en-US" sz="2400" dirty="0" smtClean="0"/>
              <a:t>3. </a:t>
            </a:r>
            <a:r>
              <a:rPr lang="en-US" sz="2400" dirty="0" err="1" smtClean="0"/>
              <a:t>IoT</a:t>
            </a:r>
            <a:r>
              <a:rPr lang="en-US" sz="2400" dirty="0" smtClean="0"/>
              <a:t> </a:t>
            </a:r>
            <a:r>
              <a:rPr lang="en-US" sz="2400" dirty="0"/>
              <a:t>Device (Thing) Management</a:t>
            </a:r>
          </a:p>
          <a:p>
            <a:r>
              <a:rPr lang="en-US" sz="2400" dirty="0" smtClean="0"/>
              <a:t>4. Low</a:t>
            </a:r>
            <a:r>
              <a:rPr lang="en-US" sz="2400" dirty="0"/>
              <a:t>-Power, Short-Range </a:t>
            </a:r>
            <a:r>
              <a:rPr lang="en-US" sz="2400" dirty="0" err="1"/>
              <a:t>IoT</a:t>
            </a:r>
            <a:r>
              <a:rPr lang="en-US" sz="2400" dirty="0"/>
              <a:t> Networks</a:t>
            </a:r>
          </a:p>
          <a:p>
            <a:r>
              <a:rPr lang="en-US" sz="2400" dirty="0" smtClean="0"/>
              <a:t>5. Low</a:t>
            </a:r>
            <a:r>
              <a:rPr lang="en-US" sz="2400" dirty="0"/>
              <a:t>-Power, Wide-Area Networks</a:t>
            </a:r>
          </a:p>
          <a:p>
            <a:r>
              <a:rPr lang="en-US" sz="2400" dirty="0" smtClean="0"/>
              <a:t>6. </a:t>
            </a:r>
            <a:r>
              <a:rPr lang="en-US" sz="2400" dirty="0" err="1" smtClean="0"/>
              <a:t>IoT</a:t>
            </a:r>
            <a:r>
              <a:rPr lang="en-US" sz="2400" dirty="0" smtClean="0"/>
              <a:t> </a:t>
            </a:r>
            <a:r>
              <a:rPr lang="en-US" sz="2400" dirty="0"/>
              <a:t>Processors</a:t>
            </a:r>
          </a:p>
          <a:p>
            <a:r>
              <a:rPr lang="en-US" sz="2400" dirty="0" smtClean="0"/>
              <a:t>7. </a:t>
            </a:r>
            <a:r>
              <a:rPr lang="en-US" sz="2400" dirty="0" err="1" smtClean="0"/>
              <a:t>IoT</a:t>
            </a:r>
            <a:r>
              <a:rPr lang="en-US" sz="2400" dirty="0" smtClean="0"/>
              <a:t> </a:t>
            </a:r>
            <a:r>
              <a:rPr lang="en-US" sz="2400" dirty="0"/>
              <a:t>Operating Systems</a:t>
            </a:r>
          </a:p>
          <a:p>
            <a:r>
              <a:rPr lang="en-US" sz="2400" dirty="0" smtClean="0"/>
              <a:t>8. Event </a:t>
            </a:r>
            <a:r>
              <a:rPr lang="en-US" sz="2400" dirty="0"/>
              <a:t>Stream Processing</a:t>
            </a:r>
          </a:p>
          <a:p>
            <a:r>
              <a:rPr lang="en-US" sz="2400" dirty="0" smtClean="0"/>
              <a:t>9. </a:t>
            </a:r>
            <a:r>
              <a:rPr lang="en-US" sz="2400" dirty="0" err="1" smtClean="0"/>
              <a:t>IoT</a:t>
            </a:r>
            <a:r>
              <a:rPr lang="en-US" sz="2400" dirty="0" smtClean="0"/>
              <a:t> </a:t>
            </a:r>
            <a:r>
              <a:rPr lang="en-US" sz="2400" dirty="0"/>
              <a:t>Platforms</a:t>
            </a:r>
          </a:p>
          <a:p>
            <a:r>
              <a:rPr lang="en-US" sz="2400" dirty="0" smtClean="0"/>
              <a:t>10. </a:t>
            </a:r>
            <a:r>
              <a:rPr lang="en-US" sz="2400" dirty="0" err="1" smtClean="0"/>
              <a:t>IoT</a:t>
            </a:r>
            <a:r>
              <a:rPr lang="en-US" sz="2400" dirty="0" smtClean="0"/>
              <a:t> </a:t>
            </a:r>
            <a:r>
              <a:rPr lang="en-US" sz="2400" dirty="0"/>
              <a:t>Standards and Ecosystems</a:t>
            </a:r>
          </a:p>
        </p:txBody>
      </p:sp>
    </p:spTree>
    <p:extLst>
      <p:ext uri="{BB962C8B-B14F-4D97-AF65-F5344CB8AC3E}">
        <p14:creationId xmlns:p14="http://schemas.microsoft.com/office/powerpoint/2010/main" val="2935174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6714" y="163855"/>
            <a:ext cx="10507085" cy="737347"/>
          </a:xfrm>
        </p:spPr>
        <p:txBody>
          <a:bodyPr>
            <a:normAutofit/>
          </a:bodyPr>
          <a:lstStyle/>
          <a:p>
            <a:r>
              <a:rPr lang="en-US" dirty="0" err="1" smtClean="0"/>
              <a:t>IoT</a:t>
            </a:r>
            <a:r>
              <a:rPr lang="en-US" dirty="0" smtClean="0"/>
              <a:t> Protocol Standardization Efforts</a:t>
            </a:r>
            <a:endParaRPr lang="en-US" dirty="0"/>
          </a:p>
        </p:txBody>
      </p:sp>
      <p:sp>
        <p:nvSpPr>
          <p:cNvPr id="3" name="Slide Number Placeholder 2"/>
          <p:cNvSpPr>
            <a:spLocks noGrp="1"/>
          </p:cNvSpPr>
          <p:nvPr>
            <p:ph type="sldNum" sz="quarter" idx="12"/>
          </p:nvPr>
        </p:nvSpPr>
        <p:spPr/>
        <p:txBody>
          <a:bodyPr/>
          <a:lstStyle/>
          <a:p>
            <a:fld id="{BDCDBBEF-AA6C-4BA6-85B2-A17D7F280E38}" type="slidenum">
              <a:rPr lang="en-US" smtClean="0"/>
              <a:t>14</a:t>
            </a:fld>
            <a:endParaRPr lang="en-US"/>
          </a:p>
        </p:txBody>
      </p:sp>
      <p:pic>
        <p:nvPicPr>
          <p:cNvPr id="4" name="Picture 3"/>
          <p:cNvPicPr>
            <a:picLocks noChangeAspect="1"/>
          </p:cNvPicPr>
          <p:nvPr/>
        </p:nvPicPr>
        <p:blipFill>
          <a:blip r:embed="rId2"/>
          <a:stretch>
            <a:fillRect/>
          </a:stretch>
        </p:blipFill>
        <p:spPr>
          <a:xfrm>
            <a:off x="942311" y="1092364"/>
            <a:ext cx="10379076" cy="4724476"/>
          </a:xfrm>
          <a:prstGeom prst="rect">
            <a:avLst/>
          </a:prstGeom>
        </p:spPr>
      </p:pic>
    </p:spTree>
    <p:extLst>
      <p:ext uri="{BB962C8B-B14F-4D97-AF65-F5344CB8AC3E}">
        <p14:creationId xmlns:p14="http://schemas.microsoft.com/office/powerpoint/2010/main" val="3439945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15</a:t>
            </a:fld>
            <a:endParaRPr lang="en-US"/>
          </a:p>
        </p:txBody>
      </p:sp>
      <p:pic>
        <p:nvPicPr>
          <p:cNvPr id="3" name="Picture 2"/>
          <p:cNvPicPr>
            <a:picLocks noChangeAspect="1"/>
          </p:cNvPicPr>
          <p:nvPr/>
        </p:nvPicPr>
        <p:blipFill>
          <a:blip r:embed="rId2"/>
          <a:stretch>
            <a:fillRect/>
          </a:stretch>
        </p:blipFill>
        <p:spPr>
          <a:xfrm>
            <a:off x="819402" y="-1"/>
            <a:ext cx="10884372" cy="6240131"/>
          </a:xfrm>
          <a:prstGeom prst="rect">
            <a:avLst/>
          </a:prstGeom>
        </p:spPr>
      </p:pic>
    </p:spTree>
    <p:extLst>
      <p:ext uri="{BB962C8B-B14F-4D97-AF65-F5344CB8AC3E}">
        <p14:creationId xmlns:p14="http://schemas.microsoft.com/office/powerpoint/2010/main" val="4228339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DCDBBEF-AA6C-4BA6-85B2-A17D7F280E38}" type="slidenum">
              <a:rPr lang="en-US" smtClean="0"/>
              <a:t>16</a:t>
            </a:fld>
            <a:endParaRPr lang="en-US"/>
          </a:p>
        </p:txBody>
      </p:sp>
      <p:sp>
        <p:nvSpPr>
          <p:cNvPr id="4" name="Rectangle 3"/>
          <p:cNvSpPr/>
          <p:nvPr/>
        </p:nvSpPr>
        <p:spPr>
          <a:xfrm>
            <a:off x="95598" y="1242564"/>
            <a:ext cx="11676459" cy="4524315"/>
          </a:xfrm>
          <a:prstGeom prst="rect">
            <a:avLst/>
          </a:prstGeom>
        </p:spPr>
        <p:txBody>
          <a:bodyPr wrap="square">
            <a:spAutoFit/>
          </a:bodyPr>
          <a:lstStyle/>
          <a:p>
            <a:pPr algn="just"/>
            <a:r>
              <a:rPr lang="en-US" sz="2400" dirty="0"/>
              <a:t>The hurdles facing </a:t>
            </a:r>
            <a:r>
              <a:rPr lang="en-US" sz="2400" dirty="0" err="1"/>
              <a:t>IoT</a:t>
            </a:r>
            <a:r>
              <a:rPr lang="en-US" sz="2400" dirty="0"/>
              <a:t> standardization can be divided into four categories; Platform, Connectivity, Business Model and Killer </a:t>
            </a:r>
            <a:r>
              <a:rPr lang="en-US" sz="2400" dirty="0" smtClean="0"/>
              <a:t>Applications:</a:t>
            </a:r>
            <a:endParaRPr lang="en-US" sz="2400" dirty="0"/>
          </a:p>
          <a:p>
            <a:pPr algn="just"/>
            <a:endParaRPr lang="en-US" sz="2400" dirty="0"/>
          </a:p>
          <a:p>
            <a:pPr marL="457200" indent="-457200" algn="just">
              <a:buAutoNum type="arabicPeriod"/>
            </a:pPr>
            <a:r>
              <a:rPr lang="en-US" sz="2400" dirty="0" smtClean="0"/>
              <a:t>Platform</a:t>
            </a:r>
          </a:p>
          <a:p>
            <a:pPr algn="just"/>
            <a:endParaRPr lang="en-US" sz="2400" dirty="0"/>
          </a:p>
          <a:p>
            <a:pPr algn="just"/>
            <a:r>
              <a:rPr lang="en-US" sz="2400" dirty="0" smtClean="0"/>
              <a:t>2. Connectivity</a:t>
            </a:r>
          </a:p>
          <a:p>
            <a:pPr algn="just"/>
            <a:endParaRPr lang="en-US" sz="2400" dirty="0"/>
          </a:p>
          <a:p>
            <a:pPr algn="just"/>
            <a:r>
              <a:rPr lang="en-US" sz="2400" dirty="0" smtClean="0"/>
              <a:t>3. Business Model</a:t>
            </a:r>
          </a:p>
          <a:p>
            <a:pPr algn="just"/>
            <a:endParaRPr lang="en-US" sz="2400" dirty="0"/>
          </a:p>
          <a:p>
            <a:pPr algn="just"/>
            <a:r>
              <a:rPr lang="en-US" sz="2400" dirty="0" smtClean="0"/>
              <a:t>4. Killer </a:t>
            </a:r>
            <a:r>
              <a:rPr lang="en-US" sz="2400" dirty="0"/>
              <a:t>Applications: In this category there are three functions needed to have killer applications: control "things", collect "data", and analyze "data". </a:t>
            </a:r>
            <a:r>
              <a:rPr lang="en-US" sz="2400" dirty="0" err="1"/>
              <a:t>IoT</a:t>
            </a:r>
            <a:r>
              <a:rPr lang="en-US" sz="2400" dirty="0"/>
              <a:t> needs killer applications to drive the business model using a unified platform.</a:t>
            </a:r>
          </a:p>
        </p:txBody>
      </p:sp>
    </p:spTree>
    <p:extLst>
      <p:ext uri="{BB962C8B-B14F-4D97-AF65-F5344CB8AC3E}">
        <p14:creationId xmlns:p14="http://schemas.microsoft.com/office/powerpoint/2010/main" val="861683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17</a:t>
            </a:fld>
            <a:endParaRPr lang="en-US"/>
          </a:p>
        </p:txBody>
      </p:sp>
      <p:pic>
        <p:nvPicPr>
          <p:cNvPr id="3" name="Picture 2"/>
          <p:cNvPicPr>
            <a:picLocks noChangeAspect="1"/>
          </p:cNvPicPr>
          <p:nvPr/>
        </p:nvPicPr>
        <p:blipFill>
          <a:blip r:embed="rId2"/>
          <a:stretch>
            <a:fillRect/>
          </a:stretch>
        </p:blipFill>
        <p:spPr>
          <a:xfrm>
            <a:off x="928654" y="-1"/>
            <a:ext cx="10870716" cy="6322059"/>
          </a:xfrm>
          <a:prstGeom prst="rect">
            <a:avLst/>
          </a:prstGeom>
        </p:spPr>
      </p:pic>
    </p:spTree>
    <p:extLst>
      <p:ext uri="{BB962C8B-B14F-4D97-AF65-F5344CB8AC3E}">
        <p14:creationId xmlns:p14="http://schemas.microsoft.com/office/powerpoint/2010/main" val="2106923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18</a:t>
            </a:fld>
            <a:endParaRPr lang="en-US"/>
          </a:p>
        </p:txBody>
      </p:sp>
      <p:sp>
        <p:nvSpPr>
          <p:cNvPr id="3" name="Rectangle 2"/>
          <p:cNvSpPr/>
          <p:nvPr/>
        </p:nvSpPr>
        <p:spPr>
          <a:xfrm>
            <a:off x="901341" y="436947"/>
            <a:ext cx="11075566" cy="5755421"/>
          </a:xfrm>
          <a:prstGeom prst="rect">
            <a:avLst/>
          </a:prstGeom>
        </p:spPr>
        <p:txBody>
          <a:bodyPr wrap="square">
            <a:spAutoFit/>
          </a:bodyPr>
          <a:lstStyle/>
          <a:p>
            <a:r>
              <a:rPr lang="en-US" sz="2800" b="1" dirty="0"/>
              <a:t>Issues with </a:t>
            </a:r>
            <a:r>
              <a:rPr lang="en-US" sz="2800" b="1" dirty="0" err="1"/>
              <a:t>IoT</a:t>
            </a:r>
            <a:r>
              <a:rPr lang="en-US" sz="2800" b="1" dirty="0"/>
              <a:t> Standardization </a:t>
            </a:r>
            <a:endParaRPr lang="en-US" sz="2800" b="1" dirty="0" smtClean="0"/>
          </a:p>
          <a:p>
            <a:endParaRPr lang="en-US" sz="2800" b="1" dirty="0" smtClean="0"/>
          </a:p>
          <a:p>
            <a:pPr algn="just"/>
            <a:r>
              <a:rPr lang="en-US" sz="2400" dirty="0" smtClean="0"/>
              <a:t>• </a:t>
            </a:r>
            <a:r>
              <a:rPr lang="en-US" sz="2400" dirty="0"/>
              <a:t>Standardization is like a double-edged sword: critical to market development, but it may threaten innovation and inhibit change when standards are accepted by the market. </a:t>
            </a:r>
            <a:endParaRPr lang="en-US" sz="2400" dirty="0" smtClean="0"/>
          </a:p>
          <a:p>
            <a:pPr algn="just"/>
            <a:endParaRPr lang="en-US" sz="2400" dirty="0" smtClean="0"/>
          </a:p>
          <a:p>
            <a:pPr algn="just"/>
            <a:r>
              <a:rPr lang="en-US" sz="2400" dirty="0" smtClean="0"/>
              <a:t>• </a:t>
            </a:r>
            <a:r>
              <a:rPr lang="en-US" sz="2400" dirty="0"/>
              <a:t>The following two issues for the </a:t>
            </a:r>
            <a:r>
              <a:rPr lang="en-US" sz="2400" dirty="0" err="1"/>
              <a:t>IoT</a:t>
            </a:r>
            <a:r>
              <a:rPr lang="en-US" sz="2400" dirty="0"/>
              <a:t> standardization in particular and the ICT standardization in general may never have </a:t>
            </a:r>
            <a:r>
              <a:rPr lang="en-US" sz="2400" dirty="0" smtClean="0"/>
              <a:t>answers</a:t>
            </a:r>
          </a:p>
          <a:p>
            <a:pPr algn="just"/>
            <a:endParaRPr lang="en-US" sz="2400" dirty="0" smtClean="0"/>
          </a:p>
          <a:p>
            <a:pPr algn="just"/>
            <a:r>
              <a:rPr lang="en-US" sz="2400" dirty="0" smtClean="0"/>
              <a:t>• </a:t>
            </a:r>
            <a:r>
              <a:rPr lang="en-US" sz="2400" dirty="0"/>
              <a:t>ICT standardization is a highly decentralized activity. How can the individual activities of the network of extremely heterogeneous standards-setting bodies be coordinated? </a:t>
            </a:r>
            <a:endParaRPr lang="en-US" sz="2400" dirty="0" smtClean="0"/>
          </a:p>
          <a:p>
            <a:pPr algn="just"/>
            <a:endParaRPr lang="en-US" sz="2400" dirty="0" smtClean="0"/>
          </a:p>
          <a:p>
            <a:pPr algn="just"/>
            <a:r>
              <a:rPr lang="en-US" sz="2400" dirty="0" smtClean="0"/>
              <a:t>• </a:t>
            </a:r>
            <a:r>
              <a:rPr lang="en-US" sz="2400" dirty="0"/>
              <a:t>It will become essential to allow all interested shake-holders to participate in the standardization process toward the </a:t>
            </a:r>
            <a:r>
              <a:rPr lang="en-US" sz="2400" dirty="0" err="1"/>
              <a:t>IoT</a:t>
            </a:r>
            <a:r>
              <a:rPr lang="en-US" sz="2400" dirty="0"/>
              <a:t> and to voice their respective requirements and concerns. </a:t>
            </a:r>
          </a:p>
        </p:txBody>
      </p:sp>
    </p:spTree>
    <p:extLst>
      <p:ext uri="{BB962C8B-B14F-4D97-AF65-F5344CB8AC3E}">
        <p14:creationId xmlns:p14="http://schemas.microsoft.com/office/powerpoint/2010/main" val="1805909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19</a:t>
            </a:fld>
            <a:endParaRPr lang="en-US"/>
          </a:p>
        </p:txBody>
      </p:sp>
      <p:pic>
        <p:nvPicPr>
          <p:cNvPr id="3" name="Picture 2"/>
          <p:cNvPicPr>
            <a:picLocks noChangeAspect="1"/>
          </p:cNvPicPr>
          <p:nvPr/>
        </p:nvPicPr>
        <p:blipFill>
          <a:blip r:embed="rId2"/>
          <a:stretch>
            <a:fillRect/>
          </a:stretch>
        </p:blipFill>
        <p:spPr>
          <a:xfrm>
            <a:off x="860371" y="751000"/>
            <a:ext cx="10857059" cy="5434513"/>
          </a:xfrm>
          <a:prstGeom prst="rect">
            <a:avLst/>
          </a:prstGeom>
        </p:spPr>
      </p:pic>
    </p:spTree>
    <p:extLst>
      <p:ext uri="{BB962C8B-B14F-4D97-AF65-F5344CB8AC3E}">
        <p14:creationId xmlns:p14="http://schemas.microsoft.com/office/powerpoint/2010/main" val="412752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72398" y="1028700"/>
            <a:ext cx="4890901" cy="4873625"/>
          </a:xfrm>
        </p:spPr>
        <p:txBody>
          <a:bodyPr>
            <a:normAutofit/>
          </a:bodyPr>
          <a:lstStyle/>
          <a:p>
            <a:endParaRPr lang="en-US" sz="2400" dirty="0" smtClean="0">
              <a:latin typeface="Casper" panose="02000506000000020004" pitchFamily="2" charset="0"/>
              <a:cs typeface="Arial" panose="020B0604020202020204" pitchFamily="34" charset="0"/>
            </a:endParaRPr>
          </a:p>
          <a:p>
            <a:endParaRPr lang="en-US" sz="2400" dirty="0">
              <a:latin typeface="Casper" panose="02000506000000020004" pitchFamily="2" charset="0"/>
              <a:cs typeface="Arial" panose="020B0604020202020204" pitchFamily="34" charset="0"/>
            </a:endParaRPr>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2</a:t>
            </a:fld>
            <a:endParaRPr lang="en-US" dirty="0"/>
          </a:p>
        </p:txBody>
      </p:sp>
      <p:sp>
        <p:nvSpPr>
          <p:cNvPr id="8" name="Title 7"/>
          <p:cNvSpPr txBox="1">
            <a:spLocks noGrp="1" noChangeArrowheads="1"/>
          </p:cNvSpPr>
          <p:nvPr>
            <p:ph type="title"/>
          </p:nvPr>
        </p:nvSpPr>
        <p:spPr bwMode="auto">
          <a:xfrm>
            <a:off x="804335" y="259436"/>
            <a:ext cx="5190946" cy="713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4400" b="1" dirty="0" smtClean="0">
                <a:latin typeface="Casper Bold" panose="02000806040000020004" pitchFamily="2" charset="0"/>
                <a:ea typeface="Karla" pitchFamily="2" charset="0"/>
                <a:cs typeface="Karla" pitchFamily="2" charset="0"/>
              </a:rPr>
              <a:t>Internet of Things</a:t>
            </a:r>
            <a:endParaRPr lang="en-US" sz="1600" dirty="0">
              <a:latin typeface="Raleway ExtraBold" pitchFamily="34" charset="-52"/>
            </a:endParaRPr>
          </a:p>
        </p:txBody>
      </p:sp>
      <p:sp>
        <p:nvSpPr>
          <p:cNvPr id="2" name="Rectangle 1"/>
          <p:cNvSpPr/>
          <p:nvPr/>
        </p:nvSpPr>
        <p:spPr>
          <a:xfrm>
            <a:off x="6404982" y="838200"/>
            <a:ext cx="4758317" cy="50605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 y="1283529"/>
            <a:ext cx="6377669" cy="5447645"/>
          </a:xfrm>
          <a:prstGeom prst="rect">
            <a:avLst/>
          </a:prstGeom>
        </p:spPr>
        <p:txBody>
          <a:bodyPr wrap="square">
            <a:spAutoFit/>
          </a:bodyPr>
          <a:lstStyle/>
          <a:p>
            <a:pPr algn="just"/>
            <a:r>
              <a:rPr lang="en-US" sz="2400" b="1" dirty="0"/>
              <a:t>Course </a:t>
            </a:r>
            <a:r>
              <a:rPr lang="en-US" sz="2400" b="1" dirty="0" smtClean="0"/>
              <a:t>Outcomes:</a:t>
            </a:r>
          </a:p>
          <a:p>
            <a:pPr algn="just"/>
            <a:endParaRPr lang="en-US" sz="2400" b="1" dirty="0" smtClean="0"/>
          </a:p>
          <a:p>
            <a:pPr lvl="0" algn="just"/>
            <a:r>
              <a:rPr lang="en-US" sz="2000" b="1" dirty="0" smtClean="0"/>
              <a:t>1. </a:t>
            </a:r>
            <a:r>
              <a:rPr lang="en-US" sz="2000" dirty="0" smtClean="0"/>
              <a:t>Analyze </a:t>
            </a:r>
            <a:r>
              <a:rPr lang="en-US" sz="2000" dirty="0"/>
              <a:t>the basic terminologies associated with </a:t>
            </a:r>
            <a:r>
              <a:rPr lang="en-US" sz="2000" dirty="0" err="1" smtClean="0"/>
              <a:t>IoT</a:t>
            </a:r>
            <a:r>
              <a:rPr lang="en-US" sz="2000" dirty="0" smtClean="0"/>
              <a:t> </a:t>
            </a:r>
            <a:r>
              <a:rPr lang="en-US" sz="2000" dirty="0"/>
              <a:t>and use it</a:t>
            </a:r>
            <a:r>
              <a:rPr lang="en-US" sz="2000" dirty="0" smtClean="0"/>
              <a:t>.</a:t>
            </a:r>
          </a:p>
          <a:p>
            <a:pPr lvl="0" algn="just"/>
            <a:endParaRPr lang="en-US" sz="2000" dirty="0"/>
          </a:p>
          <a:p>
            <a:pPr lvl="0" algn="just"/>
            <a:r>
              <a:rPr lang="en-US" sz="2000" b="1" dirty="0" smtClean="0"/>
              <a:t>2.</a:t>
            </a:r>
            <a:r>
              <a:rPr lang="en-US" sz="2000" dirty="0" smtClean="0"/>
              <a:t> Justify </a:t>
            </a:r>
            <a:r>
              <a:rPr lang="en-US" sz="2000" dirty="0"/>
              <a:t>the applications of internet of things and correlate them</a:t>
            </a:r>
            <a:r>
              <a:rPr lang="en-US" sz="2000" dirty="0" smtClean="0"/>
              <a:t>.</a:t>
            </a:r>
          </a:p>
          <a:p>
            <a:pPr lvl="0" algn="just"/>
            <a:endParaRPr lang="en-US" sz="2000" dirty="0"/>
          </a:p>
          <a:p>
            <a:pPr lvl="0" algn="just"/>
            <a:r>
              <a:rPr lang="en-US" sz="2000" b="1" dirty="0" smtClean="0"/>
              <a:t>3.</a:t>
            </a:r>
            <a:r>
              <a:rPr lang="en-US" sz="2000" dirty="0" smtClean="0"/>
              <a:t> Compare </a:t>
            </a:r>
            <a:r>
              <a:rPr lang="en-US" sz="2000" dirty="0"/>
              <a:t>different objects and communication strategies and also able to see the issues raised by communication strategies in </a:t>
            </a:r>
            <a:r>
              <a:rPr lang="en-US" sz="2000" dirty="0" err="1" smtClean="0"/>
              <a:t>IoT</a:t>
            </a:r>
            <a:r>
              <a:rPr lang="en-US" sz="2000" dirty="0" smtClean="0"/>
              <a:t>.</a:t>
            </a:r>
          </a:p>
          <a:p>
            <a:pPr lvl="0" algn="just"/>
            <a:endParaRPr lang="en-US" sz="2000" dirty="0"/>
          </a:p>
          <a:p>
            <a:pPr lvl="0" algn="just"/>
            <a:r>
              <a:rPr lang="en-US" sz="2000" b="1" dirty="0" smtClean="0"/>
              <a:t>4.</a:t>
            </a:r>
            <a:r>
              <a:rPr lang="en-US" sz="2000" dirty="0" smtClean="0"/>
              <a:t> Examine </a:t>
            </a:r>
            <a:r>
              <a:rPr lang="en-US" sz="2000" dirty="0"/>
              <a:t>the protocols required for communication and packet size required for each application. </a:t>
            </a:r>
            <a:endParaRPr lang="en-US" sz="2000" dirty="0" smtClean="0"/>
          </a:p>
          <a:p>
            <a:pPr lvl="0" algn="just"/>
            <a:endParaRPr lang="en-US" sz="2000" dirty="0"/>
          </a:p>
          <a:p>
            <a:pPr lvl="0" algn="just"/>
            <a:r>
              <a:rPr lang="en-US" sz="2000" b="1" dirty="0" smtClean="0"/>
              <a:t>5.</a:t>
            </a:r>
            <a:r>
              <a:rPr lang="en-US" sz="2000" dirty="0" smtClean="0"/>
              <a:t> Illustrate </a:t>
            </a:r>
            <a:r>
              <a:rPr lang="en-US" sz="2000" dirty="0"/>
              <a:t>security issues with </a:t>
            </a:r>
            <a:r>
              <a:rPr lang="en-US" sz="2000" dirty="0" err="1" smtClean="0"/>
              <a:t>IoT</a:t>
            </a:r>
            <a:r>
              <a:rPr lang="en-US" sz="2000" dirty="0" smtClean="0"/>
              <a:t> </a:t>
            </a:r>
            <a:r>
              <a:rPr lang="en-US" sz="2000" dirty="0"/>
              <a:t>like security, privacy, communication standard and some other legal issues</a:t>
            </a:r>
            <a:r>
              <a:rPr lang="en-US" sz="2000" dirty="0" smtClean="0"/>
              <a:t>.</a:t>
            </a:r>
            <a:endParaRPr lang="en-US" sz="2000" dirty="0"/>
          </a:p>
        </p:txBody>
      </p:sp>
      <p:pic>
        <p:nvPicPr>
          <p:cNvPr id="13" name="Picture 12">
            <a:extLst>
              <a:ext uri="{FF2B5EF4-FFF2-40B4-BE49-F238E27FC236}">
                <a16:creationId xmlns:a16="http://schemas.microsoft.com/office/drawing/2014/main" xmlns="" id="{64A633D6-D0DB-4089-9B16-A515F8FFC786}"/>
              </a:ext>
            </a:extLst>
          </p:cNvPr>
          <p:cNvPicPr>
            <a:picLocks noChangeAspect="1"/>
          </p:cNvPicPr>
          <p:nvPr/>
        </p:nvPicPr>
        <p:blipFill>
          <a:blip r:embed="rId2"/>
          <a:stretch>
            <a:fillRect/>
          </a:stretch>
        </p:blipFill>
        <p:spPr>
          <a:xfrm>
            <a:off x="6543531" y="1420427"/>
            <a:ext cx="4417743" cy="3844031"/>
          </a:xfrm>
          <a:prstGeom prst="rect">
            <a:avLst/>
          </a:prstGeom>
        </p:spPr>
      </p:pic>
    </p:spTree>
    <p:extLst>
      <p:ext uri="{BB962C8B-B14F-4D97-AF65-F5344CB8AC3E}">
        <p14:creationId xmlns:p14="http://schemas.microsoft.com/office/powerpoint/2010/main" val="243193721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20</a:t>
            </a:fld>
            <a:endParaRPr lang="en-US"/>
          </a:p>
        </p:txBody>
      </p:sp>
      <p:sp>
        <p:nvSpPr>
          <p:cNvPr id="3" name="TextBox 2"/>
          <p:cNvSpPr txBox="1"/>
          <p:nvPr/>
        </p:nvSpPr>
        <p:spPr>
          <a:xfrm>
            <a:off x="819401" y="177510"/>
            <a:ext cx="11253103" cy="446276"/>
          </a:xfrm>
          <a:prstGeom prst="rect">
            <a:avLst/>
          </a:prstGeom>
          <a:noFill/>
        </p:spPr>
        <p:txBody>
          <a:bodyPr wrap="square" rtlCol="0">
            <a:spAutoFit/>
          </a:bodyPr>
          <a:lstStyle/>
          <a:p>
            <a:r>
              <a:rPr lang="en-US" sz="2300" b="1" dirty="0" smtClean="0"/>
              <a:t>Regulatory, Legal and Right Issues: Data Protection and Cross Border Data Flows (CO-5) </a:t>
            </a:r>
            <a:endParaRPr lang="en-US" sz="2300" b="1" dirty="0"/>
          </a:p>
        </p:txBody>
      </p:sp>
      <p:pic>
        <p:nvPicPr>
          <p:cNvPr id="5" name="Picture 4"/>
          <p:cNvPicPr>
            <a:picLocks noChangeAspect="1"/>
          </p:cNvPicPr>
          <p:nvPr/>
        </p:nvPicPr>
        <p:blipFill>
          <a:blip r:embed="rId2"/>
          <a:stretch>
            <a:fillRect/>
          </a:stretch>
        </p:blipFill>
        <p:spPr>
          <a:xfrm>
            <a:off x="0" y="1228910"/>
            <a:ext cx="11758400" cy="5079494"/>
          </a:xfrm>
          <a:prstGeom prst="rect">
            <a:avLst/>
          </a:prstGeom>
        </p:spPr>
      </p:pic>
    </p:spTree>
    <p:extLst>
      <p:ext uri="{BB962C8B-B14F-4D97-AF65-F5344CB8AC3E}">
        <p14:creationId xmlns:p14="http://schemas.microsoft.com/office/powerpoint/2010/main" val="2211766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8473"/>
            <a:ext cx="10515600" cy="710037"/>
          </a:xfrm>
        </p:spPr>
        <p:txBody>
          <a:bodyPr>
            <a:normAutofit/>
          </a:bodyPr>
          <a:lstStyle/>
          <a:p>
            <a:r>
              <a:rPr lang="en-US" b="1" dirty="0" smtClean="0"/>
              <a:t>Cross Border Data Flows</a:t>
            </a:r>
            <a:endParaRPr lang="en-US" b="1" dirty="0"/>
          </a:p>
        </p:txBody>
      </p:sp>
      <p:sp>
        <p:nvSpPr>
          <p:cNvPr id="4" name="Slide Number Placeholder 3"/>
          <p:cNvSpPr>
            <a:spLocks noGrp="1"/>
          </p:cNvSpPr>
          <p:nvPr>
            <p:ph type="sldNum" sz="quarter" idx="12"/>
          </p:nvPr>
        </p:nvSpPr>
        <p:spPr/>
        <p:txBody>
          <a:bodyPr/>
          <a:lstStyle/>
          <a:p>
            <a:fld id="{BDCDBBEF-AA6C-4BA6-85B2-A17D7F280E38}" type="slidenum">
              <a:rPr lang="en-US" smtClean="0"/>
              <a:t>21</a:t>
            </a:fld>
            <a:endParaRPr lang="en-US"/>
          </a:p>
        </p:txBody>
      </p:sp>
      <p:sp>
        <p:nvSpPr>
          <p:cNvPr id="5" name="Rectangle 4"/>
          <p:cNvSpPr/>
          <p:nvPr/>
        </p:nvSpPr>
        <p:spPr>
          <a:xfrm>
            <a:off x="0" y="1166842"/>
            <a:ext cx="11744744" cy="4431983"/>
          </a:xfrm>
          <a:prstGeom prst="rect">
            <a:avLst/>
          </a:prstGeom>
        </p:spPr>
        <p:txBody>
          <a:bodyPr wrap="square">
            <a:spAutoFit/>
          </a:bodyPr>
          <a:lstStyle/>
          <a:p>
            <a:pPr algn="just"/>
            <a:r>
              <a:rPr lang="en-US" sz="2400" dirty="0"/>
              <a:t>As the world moves online, facilitating cross-border data flows is essential. It has not only served as the foundation for modern economy but also continued to unlock innovative and promising societal benefits. Yet, over the past few years, regulatory friction around cross-border data flows has only deepened and governments around the world are grappling with competing policy priorities to protect data privacy, security, intellectual property and law enforcement access.</a:t>
            </a:r>
          </a:p>
          <a:p>
            <a:pPr algn="just"/>
            <a:endParaRPr lang="en-US" sz="2400" dirty="0"/>
          </a:p>
          <a:p>
            <a:pPr algn="just"/>
            <a:r>
              <a:rPr lang="en-US" sz="2400" dirty="0"/>
              <a:t>Recognizing the opportunities and challenges associated with cross-border data flows, the Digital Trade team engages the foremost political, business, cultural and other leaders of society to explore the ever changing impacts of data transfer mechanisms and shape domestic, regional and global arrangements on this novel governance issue.</a:t>
            </a:r>
          </a:p>
          <a:p>
            <a:endParaRPr lang="en-US" dirty="0"/>
          </a:p>
        </p:txBody>
      </p:sp>
    </p:spTree>
    <p:extLst>
      <p:ext uri="{BB962C8B-B14F-4D97-AF65-F5344CB8AC3E}">
        <p14:creationId xmlns:p14="http://schemas.microsoft.com/office/powerpoint/2010/main" val="799429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22</a:t>
            </a:fld>
            <a:endParaRPr lang="en-US"/>
          </a:p>
        </p:txBody>
      </p:sp>
      <p:pic>
        <p:nvPicPr>
          <p:cNvPr id="5" name="Picture 4"/>
          <p:cNvPicPr>
            <a:picLocks noChangeAspect="1"/>
          </p:cNvPicPr>
          <p:nvPr/>
        </p:nvPicPr>
        <p:blipFill>
          <a:blip r:embed="rId2"/>
          <a:stretch>
            <a:fillRect/>
          </a:stretch>
        </p:blipFill>
        <p:spPr>
          <a:xfrm>
            <a:off x="0" y="1256219"/>
            <a:ext cx="11813027" cy="5038531"/>
          </a:xfrm>
          <a:prstGeom prst="rect">
            <a:avLst/>
          </a:prstGeom>
        </p:spPr>
      </p:pic>
    </p:spTree>
    <p:extLst>
      <p:ext uri="{BB962C8B-B14F-4D97-AF65-F5344CB8AC3E}">
        <p14:creationId xmlns:p14="http://schemas.microsoft.com/office/powerpoint/2010/main" val="3954731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23</a:t>
            </a:fld>
            <a:endParaRPr lang="en-US"/>
          </a:p>
        </p:txBody>
      </p:sp>
      <p:pic>
        <p:nvPicPr>
          <p:cNvPr id="3" name="Picture 2"/>
          <p:cNvPicPr>
            <a:picLocks noChangeAspect="1"/>
          </p:cNvPicPr>
          <p:nvPr/>
        </p:nvPicPr>
        <p:blipFill>
          <a:blip r:embed="rId2"/>
          <a:stretch>
            <a:fillRect/>
          </a:stretch>
        </p:blipFill>
        <p:spPr>
          <a:xfrm>
            <a:off x="928653" y="218473"/>
            <a:ext cx="10802433" cy="6144549"/>
          </a:xfrm>
          <a:prstGeom prst="rect">
            <a:avLst/>
          </a:prstGeom>
        </p:spPr>
      </p:pic>
    </p:spTree>
    <p:extLst>
      <p:ext uri="{BB962C8B-B14F-4D97-AF65-F5344CB8AC3E}">
        <p14:creationId xmlns:p14="http://schemas.microsoft.com/office/powerpoint/2010/main" val="2292221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24</a:t>
            </a:fld>
            <a:endParaRPr lang="en-US"/>
          </a:p>
        </p:txBody>
      </p:sp>
      <p:pic>
        <p:nvPicPr>
          <p:cNvPr id="3" name="Picture 2"/>
          <p:cNvPicPr>
            <a:picLocks noChangeAspect="1"/>
          </p:cNvPicPr>
          <p:nvPr/>
        </p:nvPicPr>
        <p:blipFill>
          <a:blip r:embed="rId2"/>
          <a:stretch>
            <a:fillRect/>
          </a:stretch>
        </p:blipFill>
        <p:spPr>
          <a:xfrm>
            <a:off x="901341" y="819272"/>
            <a:ext cx="10597583" cy="5284313"/>
          </a:xfrm>
          <a:prstGeom prst="rect">
            <a:avLst/>
          </a:prstGeom>
        </p:spPr>
      </p:pic>
    </p:spTree>
    <p:extLst>
      <p:ext uri="{BB962C8B-B14F-4D97-AF65-F5344CB8AC3E}">
        <p14:creationId xmlns:p14="http://schemas.microsoft.com/office/powerpoint/2010/main" val="29311422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25</a:t>
            </a:fld>
            <a:endParaRPr lang="en-US"/>
          </a:p>
        </p:txBody>
      </p:sp>
      <p:pic>
        <p:nvPicPr>
          <p:cNvPr id="3" name="Picture 2"/>
          <p:cNvPicPr>
            <a:picLocks noChangeAspect="1"/>
          </p:cNvPicPr>
          <p:nvPr/>
        </p:nvPicPr>
        <p:blipFill>
          <a:blip r:embed="rId2"/>
          <a:stretch>
            <a:fillRect/>
          </a:stretch>
        </p:blipFill>
        <p:spPr>
          <a:xfrm>
            <a:off x="1024251" y="292100"/>
            <a:ext cx="10611239" cy="6029959"/>
          </a:xfrm>
          <a:prstGeom prst="rect">
            <a:avLst/>
          </a:prstGeom>
        </p:spPr>
      </p:pic>
    </p:spTree>
    <p:extLst>
      <p:ext uri="{BB962C8B-B14F-4D97-AF65-F5344CB8AC3E}">
        <p14:creationId xmlns:p14="http://schemas.microsoft.com/office/powerpoint/2010/main" val="1442133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26</a:t>
            </a:fld>
            <a:endParaRPr lang="en-US"/>
          </a:p>
        </p:txBody>
      </p:sp>
      <p:sp>
        <p:nvSpPr>
          <p:cNvPr id="3" name="Rectangle 2"/>
          <p:cNvSpPr/>
          <p:nvPr/>
        </p:nvSpPr>
        <p:spPr>
          <a:xfrm>
            <a:off x="0" y="1283529"/>
            <a:ext cx="12004220" cy="4401205"/>
          </a:xfrm>
          <a:prstGeom prst="rect">
            <a:avLst/>
          </a:prstGeom>
        </p:spPr>
        <p:txBody>
          <a:bodyPr wrap="square">
            <a:spAutoFit/>
          </a:bodyPr>
          <a:lstStyle/>
          <a:p>
            <a:pPr marL="514350" indent="-514350" algn="just">
              <a:buAutoNum type="arabicPeriod"/>
            </a:pPr>
            <a:r>
              <a:rPr lang="en-US" sz="2800" dirty="0" smtClean="0"/>
              <a:t>Cross</a:t>
            </a:r>
            <a:r>
              <a:rPr lang="en-US" sz="2800" dirty="0"/>
              <a:t>-border data flows were first deliberated at international </a:t>
            </a:r>
            <a:r>
              <a:rPr lang="en-US" sz="2800" dirty="0" err="1"/>
              <a:t>fora</a:t>
            </a:r>
            <a:r>
              <a:rPr lang="en-US" sz="2800" dirty="0"/>
              <a:t>, before trickling down into domestic policy</a:t>
            </a:r>
            <a:r>
              <a:rPr lang="en-US" sz="2800" dirty="0" smtClean="0"/>
              <a:t>.</a:t>
            </a:r>
            <a:endParaRPr lang="en-US" sz="2800" dirty="0"/>
          </a:p>
          <a:p>
            <a:pPr algn="just"/>
            <a:r>
              <a:rPr lang="en-US" sz="2800" dirty="0" smtClean="0"/>
              <a:t>2. Countries</a:t>
            </a:r>
            <a:r>
              <a:rPr lang="en-US" sz="2800" dirty="0"/>
              <a:t>’ conflicting value systems inhibit the development of a global treaty on data or Internet governance.</a:t>
            </a:r>
          </a:p>
          <a:p>
            <a:pPr algn="just"/>
            <a:r>
              <a:rPr lang="en-US" sz="2800" dirty="0" smtClean="0"/>
              <a:t>3. India </a:t>
            </a:r>
            <a:r>
              <a:rPr lang="en-US" sz="2800" dirty="0"/>
              <a:t>consistently looks to preserve domestic policy space as it negotiates internationally on technology policy.</a:t>
            </a:r>
          </a:p>
          <a:p>
            <a:pPr algn="just"/>
            <a:r>
              <a:rPr lang="en-US" sz="2800" dirty="0" smtClean="0"/>
              <a:t>4. Market </a:t>
            </a:r>
            <a:r>
              <a:rPr lang="en-US" sz="2800" dirty="0"/>
              <a:t>imperatives can help build global consensus between countries on cross-border data flows.</a:t>
            </a:r>
          </a:p>
          <a:p>
            <a:pPr algn="just"/>
            <a:r>
              <a:rPr lang="en-US" sz="2800" dirty="0" smtClean="0"/>
              <a:t>5. India’s </a:t>
            </a:r>
            <a:r>
              <a:rPr lang="en-US" sz="2800" dirty="0"/>
              <a:t>upcoming G20 Presidency can bring differing points of view together and shape the future of digital governance.</a:t>
            </a:r>
          </a:p>
        </p:txBody>
      </p:sp>
    </p:spTree>
    <p:extLst>
      <p:ext uri="{BB962C8B-B14F-4D97-AF65-F5344CB8AC3E}">
        <p14:creationId xmlns:p14="http://schemas.microsoft.com/office/powerpoint/2010/main" val="39326965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27</a:t>
            </a:fld>
            <a:endParaRPr lang="en-US"/>
          </a:p>
        </p:txBody>
      </p:sp>
      <p:pic>
        <p:nvPicPr>
          <p:cNvPr id="3" name="Picture 2"/>
          <p:cNvPicPr>
            <a:picLocks noChangeAspect="1"/>
          </p:cNvPicPr>
          <p:nvPr/>
        </p:nvPicPr>
        <p:blipFill>
          <a:blip r:embed="rId2"/>
          <a:stretch>
            <a:fillRect/>
          </a:stretch>
        </p:blipFill>
        <p:spPr>
          <a:xfrm>
            <a:off x="0" y="1392765"/>
            <a:ext cx="11744744" cy="4690076"/>
          </a:xfrm>
          <a:prstGeom prst="rect">
            <a:avLst/>
          </a:prstGeom>
        </p:spPr>
      </p:pic>
      <p:sp>
        <p:nvSpPr>
          <p:cNvPr id="4" name="TextBox 3"/>
          <p:cNvSpPr txBox="1"/>
          <p:nvPr/>
        </p:nvSpPr>
        <p:spPr>
          <a:xfrm>
            <a:off x="901341" y="191164"/>
            <a:ext cx="6801026" cy="461665"/>
          </a:xfrm>
          <a:prstGeom prst="rect">
            <a:avLst/>
          </a:prstGeom>
          <a:noFill/>
        </p:spPr>
        <p:txBody>
          <a:bodyPr wrap="square" rtlCol="0">
            <a:spAutoFit/>
          </a:bodyPr>
          <a:lstStyle/>
          <a:p>
            <a:r>
              <a:rPr lang="en-US" sz="2400" b="1" dirty="0" smtClean="0"/>
              <a:t>Challenges in Cross Boarder Knowledge Flows  </a:t>
            </a:r>
            <a:endParaRPr lang="en-US" sz="2400" b="1" dirty="0"/>
          </a:p>
        </p:txBody>
      </p:sp>
    </p:spTree>
    <p:extLst>
      <p:ext uri="{BB962C8B-B14F-4D97-AF65-F5344CB8AC3E}">
        <p14:creationId xmlns:p14="http://schemas.microsoft.com/office/powerpoint/2010/main" val="34454864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28</a:t>
            </a:fld>
            <a:endParaRPr lang="en-US"/>
          </a:p>
        </p:txBody>
      </p:sp>
      <p:pic>
        <p:nvPicPr>
          <p:cNvPr id="3" name="Picture 2"/>
          <p:cNvPicPr>
            <a:picLocks noChangeAspect="1"/>
          </p:cNvPicPr>
          <p:nvPr/>
        </p:nvPicPr>
        <p:blipFill>
          <a:blip r:embed="rId2"/>
          <a:stretch>
            <a:fillRect/>
          </a:stretch>
        </p:blipFill>
        <p:spPr>
          <a:xfrm>
            <a:off x="887685" y="774700"/>
            <a:ext cx="10638552" cy="5308600"/>
          </a:xfrm>
          <a:prstGeom prst="rect">
            <a:avLst/>
          </a:prstGeom>
        </p:spPr>
      </p:pic>
    </p:spTree>
    <p:extLst>
      <p:ext uri="{BB962C8B-B14F-4D97-AF65-F5344CB8AC3E}">
        <p14:creationId xmlns:p14="http://schemas.microsoft.com/office/powerpoint/2010/main" val="36722623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29</a:t>
            </a:fld>
            <a:endParaRPr lang="en-US"/>
          </a:p>
        </p:txBody>
      </p:sp>
      <p:pic>
        <p:nvPicPr>
          <p:cNvPr id="3" name="Picture 2"/>
          <p:cNvPicPr>
            <a:picLocks noChangeAspect="1"/>
          </p:cNvPicPr>
          <p:nvPr/>
        </p:nvPicPr>
        <p:blipFill>
          <a:blip r:embed="rId2"/>
          <a:stretch>
            <a:fillRect/>
          </a:stretch>
        </p:blipFill>
        <p:spPr>
          <a:xfrm>
            <a:off x="95596" y="1338145"/>
            <a:ext cx="11649147" cy="5106805"/>
          </a:xfrm>
          <a:prstGeom prst="rect">
            <a:avLst/>
          </a:prstGeom>
        </p:spPr>
      </p:pic>
      <p:sp>
        <p:nvSpPr>
          <p:cNvPr id="4" name="TextBox 3"/>
          <p:cNvSpPr txBox="1"/>
          <p:nvPr/>
        </p:nvSpPr>
        <p:spPr>
          <a:xfrm>
            <a:off x="874027" y="273091"/>
            <a:ext cx="6473266" cy="461665"/>
          </a:xfrm>
          <a:prstGeom prst="rect">
            <a:avLst/>
          </a:prstGeom>
          <a:noFill/>
        </p:spPr>
        <p:txBody>
          <a:bodyPr wrap="square" rtlCol="0">
            <a:spAutoFit/>
          </a:bodyPr>
          <a:lstStyle/>
          <a:p>
            <a:r>
              <a:rPr lang="en-US" sz="2400" b="1" dirty="0" smtClean="0"/>
              <a:t>China`s Model for Cross Boarder Data Flows</a:t>
            </a:r>
            <a:endParaRPr lang="en-US" sz="2400" b="1" dirty="0"/>
          </a:p>
        </p:txBody>
      </p:sp>
    </p:spTree>
    <p:extLst>
      <p:ext uri="{BB962C8B-B14F-4D97-AF65-F5344CB8AC3E}">
        <p14:creationId xmlns:p14="http://schemas.microsoft.com/office/powerpoint/2010/main" val="1616488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635329"/>
            <a:ext cx="12058847" cy="762178"/>
          </a:xfrm>
        </p:spPr>
        <p:txBody>
          <a:bodyPr>
            <a:noAutofit/>
          </a:bodyPr>
          <a:lstStyle/>
          <a:p>
            <a:pPr algn="ctr"/>
            <a:r>
              <a:rPr lang="en-US" sz="6000" b="1" dirty="0" smtClean="0"/>
              <a:t>UNIT 3</a:t>
            </a:r>
            <a:br>
              <a:rPr lang="en-US" sz="6000" b="1" dirty="0" smtClean="0"/>
            </a:br>
            <a:r>
              <a:rPr lang="en-US" sz="6000" b="1" dirty="0" smtClean="0"/>
              <a:t/>
            </a:r>
            <a:br>
              <a:rPr lang="en-US" sz="6000" b="1" dirty="0" smtClean="0"/>
            </a:br>
            <a:r>
              <a:rPr lang="en-US" sz="6000" b="1" dirty="0" smtClean="0"/>
              <a:t>CHAPTER </a:t>
            </a:r>
            <a:r>
              <a:rPr lang="en-US" sz="6000" b="1" dirty="0" smtClean="0"/>
              <a:t>5</a:t>
            </a:r>
            <a:r>
              <a:rPr lang="en-US" sz="6000" b="1" dirty="0" smtClean="0"/>
              <a:t/>
            </a:r>
            <a:br>
              <a:rPr lang="en-US" sz="6000" b="1" dirty="0" smtClean="0"/>
            </a:br>
            <a:r>
              <a:rPr lang="en-US" sz="6000" b="1" dirty="0" smtClean="0"/>
              <a:t/>
            </a:r>
            <a:br>
              <a:rPr lang="en-US" sz="6000" b="1" dirty="0" smtClean="0"/>
            </a:br>
            <a:r>
              <a:rPr lang="en-US" sz="6000" b="1" dirty="0" err="1" smtClean="0"/>
              <a:t>IoT</a:t>
            </a:r>
            <a:r>
              <a:rPr lang="en-US" sz="6000" b="1" dirty="0" smtClean="0"/>
              <a:t> Standard Issues </a:t>
            </a:r>
            <a:endParaRPr lang="en-US" sz="6000" b="1" dirty="0"/>
          </a:p>
        </p:txBody>
      </p:sp>
      <p:sp>
        <p:nvSpPr>
          <p:cNvPr id="3" name="Slide Number Placeholder 2"/>
          <p:cNvSpPr>
            <a:spLocks noGrp="1"/>
          </p:cNvSpPr>
          <p:nvPr>
            <p:ph type="sldNum" sz="quarter" idx="12"/>
          </p:nvPr>
        </p:nvSpPr>
        <p:spPr/>
        <p:txBody>
          <a:bodyPr/>
          <a:lstStyle/>
          <a:p>
            <a:fld id="{BDCDBBEF-AA6C-4BA6-85B2-A17D7F280E38}" type="slidenum">
              <a:rPr lang="en-US" smtClean="0"/>
              <a:t>3</a:t>
            </a:fld>
            <a:endParaRPr lang="en-US"/>
          </a:p>
        </p:txBody>
      </p:sp>
    </p:spTree>
    <p:extLst>
      <p:ext uri="{BB962C8B-B14F-4D97-AF65-F5344CB8AC3E}">
        <p14:creationId xmlns:p14="http://schemas.microsoft.com/office/powerpoint/2010/main" val="33793286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30</a:t>
            </a:fld>
            <a:endParaRPr lang="en-US"/>
          </a:p>
        </p:txBody>
      </p:sp>
      <p:sp>
        <p:nvSpPr>
          <p:cNvPr id="3" name="TextBox 2"/>
          <p:cNvSpPr txBox="1"/>
          <p:nvPr/>
        </p:nvSpPr>
        <p:spPr>
          <a:xfrm>
            <a:off x="819401" y="177510"/>
            <a:ext cx="11253103" cy="446276"/>
          </a:xfrm>
          <a:prstGeom prst="rect">
            <a:avLst/>
          </a:prstGeom>
          <a:noFill/>
        </p:spPr>
        <p:txBody>
          <a:bodyPr wrap="square" rtlCol="0">
            <a:spAutoFit/>
          </a:bodyPr>
          <a:lstStyle/>
          <a:p>
            <a:r>
              <a:rPr lang="en-US" sz="2300" b="1" dirty="0" err="1" smtClean="0"/>
              <a:t>IoT</a:t>
            </a:r>
            <a:r>
              <a:rPr lang="en-US" sz="2300" b="1" dirty="0" smtClean="0"/>
              <a:t> Data Discrimination </a:t>
            </a:r>
            <a:r>
              <a:rPr lang="en-US" sz="2300" b="1" dirty="0" smtClean="0"/>
              <a:t>(CO-5) </a:t>
            </a:r>
            <a:endParaRPr lang="en-US" sz="2300" b="1" dirty="0"/>
          </a:p>
        </p:txBody>
      </p:sp>
      <p:sp>
        <p:nvSpPr>
          <p:cNvPr id="5" name="Rectangle 4"/>
          <p:cNvSpPr/>
          <p:nvPr/>
        </p:nvSpPr>
        <p:spPr>
          <a:xfrm>
            <a:off x="0" y="1172727"/>
            <a:ext cx="11990564" cy="1569660"/>
          </a:xfrm>
          <a:prstGeom prst="rect">
            <a:avLst/>
          </a:prstGeom>
        </p:spPr>
        <p:txBody>
          <a:bodyPr wrap="square">
            <a:spAutoFit/>
          </a:bodyPr>
          <a:lstStyle/>
          <a:p>
            <a:pPr algn="just"/>
            <a:r>
              <a:rPr lang="en-US" sz="2400" dirty="0"/>
              <a:t>Data discrimination is a comparison of the general features of the target class data objects against the general features of objects from one or multiple contrasting classes. The target and contrasting classes can be specified by a user, and the corresponding data objects can be retrieved through database queries.</a:t>
            </a:r>
          </a:p>
        </p:txBody>
      </p:sp>
    </p:spTree>
    <p:extLst>
      <p:ext uri="{BB962C8B-B14F-4D97-AF65-F5344CB8AC3E}">
        <p14:creationId xmlns:p14="http://schemas.microsoft.com/office/powerpoint/2010/main" val="16827991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31</a:t>
            </a:fld>
            <a:endParaRPr lang="en-US"/>
          </a:p>
        </p:txBody>
      </p:sp>
      <p:pic>
        <p:nvPicPr>
          <p:cNvPr id="5" name="Picture 4"/>
          <p:cNvPicPr>
            <a:picLocks noChangeAspect="1"/>
          </p:cNvPicPr>
          <p:nvPr/>
        </p:nvPicPr>
        <p:blipFill>
          <a:blip r:embed="rId2"/>
          <a:stretch>
            <a:fillRect/>
          </a:stretch>
        </p:blipFill>
        <p:spPr>
          <a:xfrm>
            <a:off x="737461" y="109236"/>
            <a:ext cx="11075565" cy="6308405"/>
          </a:xfrm>
          <a:prstGeom prst="rect">
            <a:avLst/>
          </a:prstGeom>
        </p:spPr>
      </p:pic>
    </p:spTree>
    <p:extLst>
      <p:ext uri="{BB962C8B-B14F-4D97-AF65-F5344CB8AC3E}">
        <p14:creationId xmlns:p14="http://schemas.microsoft.com/office/powerpoint/2010/main" val="30097545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32</a:t>
            </a:fld>
            <a:endParaRPr lang="en-US"/>
          </a:p>
        </p:txBody>
      </p:sp>
      <p:pic>
        <p:nvPicPr>
          <p:cNvPr id="5" name="Picture 4"/>
          <p:cNvPicPr>
            <a:picLocks noChangeAspect="1"/>
          </p:cNvPicPr>
          <p:nvPr/>
        </p:nvPicPr>
        <p:blipFill>
          <a:blip r:embed="rId2"/>
          <a:stretch>
            <a:fillRect/>
          </a:stretch>
        </p:blipFill>
        <p:spPr>
          <a:xfrm>
            <a:off x="805744" y="0"/>
            <a:ext cx="10898030" cy="6444950"/>
          </a:xfrm>
          <a:prstGeom prst="rect">
            <a:avLst/>
          </a:prstGeom>
        </p:spPr>
      </p:pic>
    </p:spTree>
    <p:extLst>
      <p:ext uri="{BB962C8B-B14F-4D97-AF65-F5344CB8AC3E}">
        <p14:creationId xmlns:p14="http://schemas.microsoft.com/office/powerpoint/2010/main" val="2983074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33</a:t>
            </a:fld>
            <a:endParaRPr lang="en-US"/>
          </a:p>
        </p:txBody>
      </p:sp>
      <p:pic>
        <p:nvPicPr>
          <p:cNvPr id="6" name="Picture 5"/>
          <p:cNvPicPr>
            <a:picLocks noChangeAspect="1"/>
          </p:cNvPicPr>
          <p:nvPr/>
        </p:nvPicPr>
        <p:blipFill>
          <a:blip r:embed="rId2"/>
          <a:stretch>
            <a:fillRect/>
          </a:stretch>
        </p:blipFill>
        <p:spPr>
          <a:xfrm>
            <a:off x="63500" y="1269874"/>
            <a:ext cx="11722214" cy="5120458"/>
          </a:xfrm>
          <a:prstGeom prst="rect">
            <a:avLst/>
          </a:prstGeom>
        </p:spPr>
      </p:pic>
    </p:spTree>
    <p:extLst>
      <p:ext uri="{BB962C8B-B14F-4D97-AF65-F5344CB8AC3E}">
        <p14:creationId xmlns:p14="http://schemas.microsoft.com/office/powerpoint/2010/main" val="25269925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34</a:t>
            </a:fld>
            <a:endParaRPr lang="en-US"/>
          </a:p>
        </p:txBody>
      </p:sp>
      <p:sp>
        <p:nvSpPr>
          <p:cNvPr id="3" name="TextBox 2"/>
          <p:cNvSpPr txBox="1"/>
          <p:nvPr/>
        </p:nvSpPr>
        <p:spPr>
          <a:xfrm>
            <a:off x="819401" y="177510"/>
            <a:ext cx="11253103" cy="446276"/>
          </a:xfrm>
          <a:prstGeom prst="rect">
            <a:avLst/>
          </a:prstGeom>
          <a:noFill/>
        </p:spPr>
        <p:txBody>
          <a:bodyPr wrap="square" rtlCol="0">
            <a:spAutoFit/>
          </a:bodyPr>
          <a:lstStyle/>
          <a:p>
            <a:r>
              <a:rPr lang="en-US" sz="2300" b="1" dirty="0" err="1" smtClean="0"/>
              <a:t>IoT</a:t>
            </a:r>
            <a:r>
              <a:rPr lang="en-US" sz="2300" b="1" dirty="0" smtClean="0"/>
              <a:t> Devices as Aids to Law Enforcement and Public Safety  </a:t>
            </a:r>
            <a:r>
              <a:rPr lang="en-US" sz="2300" b="1" dirty="0" smtClean="0"/>
              <a:t>(CO-5) </a:t>
            </a:r>
            <a:endParaRPr lang="en-US" sz="2300" b="1" dirty="0"/>
          </a:p>
        </p:txBody>
      </p:sp>
      <p:sp>
        <p:nvSpPr>
          <p:cNvPr id="2" name="Rectangle 1"/>
          <p:cNvSpPr/>
          <p:nvPr/>
        </p:nvSpPr>
        <p:spPr>
          <a:xfrm>
            <a:off x="0" y="1187946"/>
            <a:ext cx="12072503" cy="4524316"/>
          </a:xfrm>
          <a:prstGeom prst="rect">
            <a:avLst/>
          </a:prstGeom>
        </p:spPr>
        <p:txBody>
          <a:bodyPr wrap="square">
            <a:spAutoFit/>
          </a:bodyPr>
          <a:lstStyle/>
          <a:p>
            <a:pPr algn="just"/>
            <a:r>
              <a:rPr lang="en-US" sz="3200" b="1" dirty="0"/>
              <a:t>Key areas where </a:t>
            </a:r>
            <a:r>
              <a:rPr lang="en-US" sz="3200" b="1" dirty="0" err="1"/>
              <a:t>IoT</a:t>
            </a:r>
            <a:r>
              <a:rPr lang="en-US" sz="3200" b="1" dirty="0"/>
              <a:t> is beginning to make a difference in law enforcement:</a:t>
            </a:r>
          </a:p>
          <a:p>
            <a:endParaRPr lang="en-US" sz="2800" dirty="0"/>
          </a:p>
          <a:p>
            <a:r>
              <a:rPr lang="en-US" sz="2800" dirty="0" smtClean="0"/>
              <a:t>1. Crime </a:t>
            </a:r>
            <a:r>
              <a:rPr lang="en-US" sz="2800" dirty="0"/>
              <a:t>detection</a:t>
            </a:r>
          </a:p>
          <a:p>
            <a:endParaRPr lang="en-US" sz="2800" dirty="0"/>
          </a:p>
          <a:p>
            <a:r>
              <a:rPr lang="en-US" sz="2800" dirty="0" smtClean="0"/>
              <a:t>2. Evidence </a:t>
            </a:r>
            <a:r>
              <a:rPr lang="en-US" sz="2800" dirty="0"/>
              <a:t>gathering</a:t>
            </a:r>
          </a:p>
          <a:p>
            <a:endParaRPr lang="en-US" sz="2800" dirty="0"/>
          </a:p>
          <a:p>
            <a:r>
              <a:rPr lang="en-US" sz="2800" dirty="0" smtClean="0"/>
              <a:t>3. Wearable </a:t>
            </a:r>
            <a:r>
              <a:rPr lang="en-US" sz="2800" dirty="0"/>
              <a:t>for law </a:t>
            </a:r>
            <a:r>
              <a:rPr lang="en-US" sz="2800" dirty="0" smtClean="0"/>
              <a:t>enforcement</a:t>
            </a:r>
          </a:p>
          <a:p>
            <a:endParaRPr lang="en-US" sz="2800" dirty="0"/>
          </a:p>
          <a:p>
            <a:r>
              <a:rPr lang="en-US" sz="2800" dirty="0" smtClean="0"/>
              <a:t>4. </a:t>
            </a:r>
            <a:r>
              <a:rPr lang="en-US" sz="2800" dirty="0" err="1" smtClean="0"/>
              <a:t>IoT</a:t>
            </a:r>
            <a:r>
              <a:rPr lang="en-US" sz="2800" dirty="0"/>
              <a:t>-enabled </a:t>
            </a:r>
            <a:r>
              <a:rPr lang="en-US" sz="2800" dirty="0" smtClean="0"/>
              <a:t>firearms</a:t>
            </a:r>
            <a:endParaRPr lang="en-US" sz="2800" dirty="0"/>
          </a:p>
        </p:txBody>
      </p:sp>
    </p:spTree>
    <p:extLst>
      <p:ext uri="{BB962C8B-B14F-4D97-AF65-F5344CB8AC3E}">
        <p14:creationId xmlns:p14="http://schemas.microsoft.com/office/powerpoint/2010/main" val="8708550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35</a:t>
            </a:fld>
            <a:endParaRPr lang="en-US"/>
          </a:p>
        </p:txBody>
      </p:sp>
      <p:sp>
        <p:nvSpPr>
          <p:cNvPr id="6" name="Rectangle 5"/>
          <p:cNvSpPr/>
          <p:nvPr/>
        </p:nvSpPr>
        <p:spPr>
          <a:xfrm>
            <a:off x="0" y="1309250"/>
            <a:ext cx="12031534" cy="3754874"/>
          </a:xfrm>
          <a:prstGeom prst="rect">
            <a:avLst/>
          </a:prstGeom>
        </p:spPr>
        <p:txBody>
          <a:bodyPr wrap="square">
            <a:spAutoFit/>
          </a:bodyPr>
          <a:lstStyle/>
          <a:p>
            <a:pPr algn="just"/>
            <a:r>
              <a:rPr lang="en-US" sz="2800" b="1" dirty="0" err="1" smtClean="0"/>
              <a:t>IoT</a:t>
            </a:r>
            <a:r>
              <a:rPr lang="en-US" sz="2800" b="1" dirty="0" smtClean="0"/>
              <a:t> </a:t>
            </a:r>
            <a:r>
              <a:rPr lang="en-US" sz="2800" b="1" dirty="0"/>
              <a:t>and Law Enforcement </a:t>
            </a:r>
            <a:endParaRPr lang="en-US" sz="2800" b="1" dirty="0" smtClean="0"/>
          </a:p>
          <a:p>
            <a:pPr algn="just"/>
            <a:endParaRPr lang="en-US" dirty="0"/>
          </a:p>
          <a:p>
            <a:pPr algn="just"/>
            <a:r>
              <a:rPr lang="en-US" sz="2400" dirty="0"/>
              <a:t>The contribution of the Internet of Things (</a:t>
            </a:r>
            <a:r>
              <a:rPr lang="en-US" sz="2400" dirty="0" err="1"/>
              <a:t>IoT</a:t>
            </a:r>
            <a:r>
              <a:rPr lang="en-US" sz="2400" dirty="0"/>
              <a:t>) is undoubtedly strong and uncountable in human lives. Be it pharmaceutical management or cybercrime. </a:t>
            </a:r>
            <a:r>
              <a:rPr lang="en-US" sz="2400" dirty="0" err="1"/>
              <a:t>IoT</a:t>
            </a:r>
            <a:r>
              <a:rPr lang="en-US" sz="2400" dirty="0"/>
              <a:t> is controlling each sphere of life. Law enforcement is also a working field of </a:t>
            </a:r>
            <a:r>
              <a:rPr lang="en-US" sz="2400" dirty="0" err="1"/>
              <a:t>IoT</a:t>
            </a:r>
            <a:r>
              <a:rPr lang="en-US" sz="2400" dirty="0"/>
              <a:t>.  Regulation of law and enforcement of legal rights and laws is essential to improve human existence. </a:t>
            </a:r>
          </a:p>
          <a:p>
            <a:pPr algn="just"/>
            <a:endParaRPr lang="en-US" sz="2400" dirty="0"/>
          </a:p>
          <a:p>
            <a:pPr algn="just"/>
            <a:r>
              <a:rPr lang="en-US" sz="2400" dirty="0"/>
              <a:t>Laws not only secure the life of humans, but also protect the vulnerable from risks and damages. Laws play a critical role in ensuring the safety and security of a tribe and an area. Increasing criminal cases can be governed only by enforcing the right laws and policies.</a:t>
            </a:r>
          </a:p>
        </p:txBody>
      </p:sp>
    </p:spTree>
    <p:extLst>
      <p:ext uri="{BB962C8B-B14F-4D97-AF65-F5344CB8AC3E}">
        <p14:creationId xmlns:p14="http://schemas.microsoft.com/office/powerpoint/2010/main" val="4474799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36</a:t>
            </a:fld>
            <a:endParaRPr lang="en-US"/>
          </a:p>
        </p:txBody>
      </p:sp>
      <p:pic>
        <p:nvPicPr>
          <p:cNvPr id="5" name="Picture 4"/>
          <p:cNvPicPr>
            <a:picLocks noChangeAspect="1"/>
          </p:cNvPicPr>
          <p:nvPr/>
        </p:nvPicPr>
        <p:blipFill>
          <a:blip r:embed="rId2"/>
          <a:stretch>
            <a:fillRect/>
          </a:stretch>
        </p:blipFill>
        <p:spPr>
          <a:xfrm>
            <a:off x="751116" y="150200"/>
            <a:ext cx="11007283" cy="6240132"/>
          </a:xfrm>
          <a:prstGeom prst="rect">
            <a:avLst/>
          </a:prstGeom>
        </p:spPr>
      </p:pic>
    </p:spTree>
    <p:extLst>
      <p:ext uri="{BB962C8B-B14F-4D97-AF65-F5344CB8AC3E}">
        <p14:creationId xmlns:p14="http://schemas.microsoft.com/office/powerpoint/2010/main" val="20540149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37</a:t>
            </a:fld>
            <a:endParaRPr lang="en-US"/>
          </a:p>
        </p:txBody>
      </p:sp>
      <p:sp>
        <p:nvSpPr>
          <p:cNvPr id="3" name="TextBox 2"/>
          <p:cNvSpPr txBox="1"/>
          <p:nvPr/>
        </p:nvSpPr>
        <p:spPr>
          <a:xfrm>
            <a:off x="819401" y="177510"/>
            <a:ext cx="11253103" cy="446276"/>
          </a:xfrm>
          <a:prstGeom prst="rect">
            <a:avLst/>
          </a:prstGeom>
          <a:noFill/>
        </p:spPr>
        <p:txBody>
          <a:bodyPr wrap="square" rtlCol="0">
            <a:spAutoFit/>
          </a:bodyPr>
          <a:lstStyle/>
          <a:p>
            <a:r>
              <a:rPr lang="en-US" sz="2300" b="1" dirty="0" err="1" smtClean="0"/>
              <a:t>IoT</a:t>
            </a:r>
            <a:r>
              <a:rPr lang="en-US" sz="2300" b="1" dirty="0" smtClean="0"/>
              <a:t> Device Liability  </a:t>
            </a:r>
            <a:r>
              <a:rPr lang="en-US" sz="2300" b="1" dirty="0" smtClean="0"/>
              <a:t>(CO-5) </a:t>
            </a:r>
            <a:endParaRPr lang="en-US" sz="2300" b="1" dirty="0"/>
          </a:p>
        </p:txBody>
      </p:sp>
      <p:sp>
        <p:nvSpPr>
          <p:cNvPr id="5" name="Rectangle 4"/>
          <p:cNvSpPr/>
          <p:nvPr/>
        </p:nvSpPr>
        <p:spPr>
          <a:xfrm>
            <a:off x="-13657" y="1319020"/>
            <a:ext cx="12031534" cy="2677656"/>
          </a:xfrm>
          <a:prstGeom prst="rect">
            <a:avLst/>
          </a:prstGeom>
        </p:spPr>
        <p:txBody>
          <a:bodyPr wrap="square">
            <a:spAutoFit/>
          </a:bodyPr>
          <a:lstStyle/>
          <a:p>
            <a:pPr algn="just"/>
            <a:r>
              <a:rPr lang="en-US" sz="2800" dirty="0"/>
              <a:t>The liabilities of </a:t>
            </a:r>
            <a:r>
              <a:rPr lang="en-US" sz="2800" dirty="0" err="1"/>
              <a:t>IoT</a:t>
            </a:r>
            <a:r>
              <a:rPr lang="en-US" sz="2800" dirty="0"/>
              <a:t> devices, software, or hardware affect the shareholders of the company, the developers, the distributors, and even the users. There is no doubt that the </a:t>
            </a:r>
            <a:r>
              <a:rPr lang="en-US" sz="2800" dirty="0" err="1"/>
              <a:t>IoT</a:t>
            </a:r>
            <a:r>
              <a:rPr lang="en-US" sz="2800" dirty="0"/>
              <a:t> technology is different from the rest of the technologies and hence identifying a breach becomes more difficult. When there is communication between devices via a network, the system is prone to </a:t>
            </a:r>
            <a:r>
              <a:rPr lang="en-US" sz="2800" dirty="0" err="1"/>
              <a:t>DSoS</a:t>
            </a:r>
            <a:r>
              <a:rPr lang="en-US" sz="2800" dirty="0"/>
              <a:t> attacks which are harder to track with </a:t>
            </a:r>
            <a:r>
              <a:rPr lang="en-US" sz="2800" dirty="0" err="1"/>
              <a:t>IoT</a:t>
            </a:r>
            <a:r>
              <a:rPr lang="en-US" sz="2800" dirty="0"/>
              <a:t> devices.</a:t>
            </a:r>
          </a:p>
        </p:txBody>
      </p:sp>
    </p:spTree>
    <p:extLst>
      <p:ext uri="{BB962C8B-B14F-4D97-AF65-F5344CB8AC3E}">
        <p14:creationId xmlns:p14="http://schemas.microsoft.com/office/powerpoint/2010/main" val="3290257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38</a:t>
            </a:fld>
            <a:endParaRPr lang="en-US"/>
          </a:p>
        </p:txBody>
      </p:sp>
      <p:pic>
        <p:nvPicPr>
          <p:cNvPr id="3" name="Picture 2"/>
          <p:cNvPicPr>
            <a:picLocks noChangeAspect="1"/>
          </p:cNvPicPr>
          <p:nvPr/>
        </p:nvPicPr>
        <p:blipFill>
          <a:blip r:embed="rId2"/>
          <a:stretch>
            <a:fillRect/>
          </a:stretch>
        </p:blipFill>
        <p:spPr>
          <a:xfrm>
            <a:off x="1010593" y="406400"/>
            <a:ext cx="10720493" cy="6032500"/>
          </a:xfrm>
          <a:prstGeom prst="rect">
            <a:avLst/>
          </a:prstGeom>
        </p:spPr>
      </p:pic>
    </p:spTree>
    <p:extLst>
      <p:ext uri="{BB962C8B-B14F-4D97-AF65-F5344CB8AC3E}">
        <p14:creationId xmlns:p14="http://schemas.microsoft.com/office/powerpoint/2010/main" val="19850171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39</a:t>
            </a:fld>
            <a:endParaRPr lang="en-US"/>
          </a:p>
        </p:txBody>
      </p:sp>
      <p:pic>
        <p:nvPicPr>
          <p:cNvPr id="5" name="Picture 4"/>
          <p:cNvPicPr>
            <a:picLocks noChangeAspect="1"/>
          </p:cNvPicPr>
          <p:nvPr/>
        </p:nvPicPr>
        <p:blipFill>
          <a:blip r:embed="rId2"/>
          <a:stretch>
            <a:fillRect/>
          </a:stretch>
        </p:blipFill>
        <p:spPr>
          <a:xfrm>
            <a:off x="1037907" y="300399"/>
            <a:ext cx="10406389" cy="5693949"/>
          </a:xfrm>
          <a:prstGeom prst="rect">
            <a:avLst/>
          </a:prstGeom>
        </p:spPr>
      </p:pic>
    </p:spTree>
    <p:extLst>
      <p:ext uri="{BB962C8B-B14F-4D97-AF65-F5344CB8AC3E}">
        <p14:creationId xmlns:p14="http://schemas.microsoft.com/office/powerpoint/2010/main" val="3931649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51471" y="3589338"/>
            <a:ext cx="3111829" cy="1916008"/>
          </a:xfrm>
        </p:spPr>
        <p:txBody>
          <a:bodyPr>
            <a:normAutofit/>
          </a:bodyPr>
          <a:lstStyle/>
          <a:p>
            <a:pPr marL="0" indent="0">
              <a:buNone/>
            </a:pPr>
            <a:endParaRPr lang="en-US" sz="2400" dirty="0" smtClean="0">
              <a:latin typeface="Casper" panose="02000506000000020004" pitchFamily="2" charset="0"/>
              <a:cs typeface="Arial" panose="020B0604020202020204" pitchFamily="34" charset="0"/>
            </a:endParaRPr>
          </a:p>
          <a:p>
            <a:pPr marL="0" indent="0">
              <a:buNone/>
            </a:pPr>
            <a:endParaRPr lang="en-US" sz="2400" dirty="0">
              <a:latin typeface="Casper" panose="02000506000000020004" pitchFamily="2" charset="0"/>
              <a:cs typeface="Arial" panose="020B0604020202020204" pitchFamily="34" charset="0"/>
            </a:endParaRPr>
          </a:p>
        </p:txBody>
      </p:sp>
      <p:sp>
        <p:nvSpPr>
          <p:cNvPr id="4" name="Text Placeholder 3"/>
          <p:cNvSpPr>
            <a:spLocks noGrp="1"/>
          </p:cNvSpPr>
          <p:nvPr>
            <p:ph type="body" sz="half" idx="2"/>
          </p:nvPr>
        </p:nvSpPr>
        <p:spPr>
          <a:xfrm>
            <a:off x="655521" y="1897983"/>
            <a:ext cx="4056033" cy="4102767"/>
          </a:xfrm>
        </p:spPr>
        <p:txBody>
          <a:bodyPr>
            <a:normAutofit fontScale="77500" lnSpcReduction="20000"/>
          </a:bodyPr>
          <a:lstStyle/>
          <a:p>
            <a:pPr algn="just"/>
            <a:r>
              <a:rPr lang="en-US" sz="2100" dirty="0" err="1"/>
              <a:t>IoT</a:t>
            </a:r>
            <a:r>
              <a:rPr lang="en-US" sz="2100" dirty="0"/>
              <a:t> Interoperability / Standards </a:t>
            </a:r>
            <a:r>
              <a:rPr lang="en-US" sz="2100" dirty="0" smtClean="0"/>
              <a:t>Background</a:t>
            </a:r>
            <a:endParaRPr lang="en-US" sz="2100" dirty="0"/>
          </a:p>
          <a:p>
            <a:pPr algn="just"/>
            <a:endParaRPr lang="en-US" sz="2100" dirty="0" smtClean="0"/>
          </a:p>
          <a:p>
            <a:pPr algn="just"/>
            <a:r>
              <a:rPr lang="en-US" sz="2100" dirty="0" smtClean="0"/>
              <a:t>Key </a:t>
            </a:r>
            <a:r>
              <a:rPr lang="en-US" sz="2100" dirty="0"/>
              <a:t>Considerations and Challenges in </a:t>
            </a:r>
            <a:r>
              <a:rPr lang="en-US" sz="2100" dirty="0" err="1"/>
              <a:t>IoT</a:t>
            </a:r>
            <a:r>
              <a:rPr lang="en-US" sz="2100" dirty="0"/>
              <a:t> Interoperability / </a:t>
            </a:r>
            <a:r>
              <a:rPr lang="en-US" sz="2100" dirty="0" smtClean="0"/>
              <a:t>Standards</a:t>
            </a:r>
          </a:p>
          <a:p>
            <a:pPr algn="just"/>
            <a:endParaRPr lang="en-US" sz="2100" dirty="0" smtClean="0"/>
          </a:p>
          <a:p>
            <a:pPr algn="just"/>
            <a:r>
              <a:rPr lang="en-US" sz="2100" dirty="0" smtClean="0"/>
              <a:t>Regulatory</a:t>
            </a:r>
            <a:r>
              <a:rPr lang="en-US" sz="2100" dirty="0"/>
              <a:t>, Legal, and Rights Issues: Data Protection and Cross border Data </a:t>
            </a:r>
            <a:r>
              <a:rPr lang="en-US" sz="2100" dirty="0" smtClean="0"/>
              <a:t>Flows</a:t>
            </a:r>
          </a:p>
          <a:p>
            <a:pPr algn="just"/>
            <a:endParaRPr lang="en-US" sz="2100" dirty="0" smtClean="0"/>
          </a:p>
          <a:p>
            <a:pPr algn="just"/>
            <a:r>
              <a:rPr lang="en-US" sz="2100" dirty="0" err="1" smtClean="0"/>
              <a:t>IoT</a:t>
            </a:r>
            <a:r>
              <a:rPr lang="en-US" sz="2100" dirty="0" smtClean="0"/>
              <a:t> </a:t>
            </a:r>
            <a:r>
              <a:rPr lang="en-US" sz="2100" dirty="0"/>
              <a:t>Data </a:t>
            </a:r>
            <a:r>
              <a:rPr lang="en-US" sz="2100" dirty="0" smtClean="0"/>
              <a:t>Discrimination</a:t>
            </a:r>
          </a:p>
          <a:p>
            <a:pPr algn="just"/>
            <a:endParaRPr lang="en-US" sz="2100" dirty="0" smtClean="0"/>
          </a:p>
          <a:p>
            <a:pPr algn="just"/>
            <a:r>
              <a:rPr lang="en-US" sz="2100" dirty="0" err="1" smtClean="0"/>
              <a:t>IoT</a:t>
            </a:r>
            <a:r>
              <a:rPr lang="en-US" sz="2100" dirty="0" smtClean="0"/>
              <a:t> </a:t>
            </a:r>
            <a:r>
              <a:rPr lang="en-US" sz="2100" dirty="0"/>
              <a:t>Devices as Aids to Law Enforcement and Public </a:t>
            </a:r>
            <a:r>
              <a:rPr lang="en-US" sz="2100" dirty="0" smtClean="0"/>
              <a:t>Safety</a:t>
            </a:r>
          </a:p>
          <a:p>
            <a:pPr algn="just"/>
            <a:endParaRPr lang="en-US" sz="2100" dirty="0"/>
          </a:p>
          <a:p>
            <a:pPr algn="just"/>
            <a:r>
              <a:rPr lang="en-US" sz="2100" dirty="0" err="1" smtClean="0"/>
              <a:t>IoT</a:t>
            </a:r>
            <a:r>
              <a:rPr lang="en-US" sz="2100" dirty="0" smtClean="0"/>
              <a:t> </a:t>
            </a:r>
            <a:r>
              <a:rPr lang="en-US" sz="2100" dirty="0"/>
              <a:t>Device </a:t>
            </a:r>
            <a:r>
              <a:rPr lang="en-US" sz="2100" dirty="0" smtClean="0"/>
              <a:t>Liability</a:t>
            </a:r>
            <a:endParaRPr lang="en-US" sz="2100" b="1" dirty="0" smtClean="0"/>
          </a:p>
          <a:p>
            <a:endParaRPr lang="en-US" sz="2000" dirty="0" smtClean="0">
              <a:solidFill>
                <a:schemeClr val="tx1">
                  <a:lumMod val="85000"/>
                  <a:lumOff val="15000"/>
                </a:schemeClr>
              </a:solidFill>
              <a:latin typeface="Casper" panose="02000506000000020004" pitchFamily="2" charset="0"/>
              <a:cs typeface="Arial" panose="020B0604020202020204" pitchFamily="34" charset="0"/>
            </a:endParaRPr>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4</a:t>
            </a:fld>
            <a:endParaRPr lang="en-US" dirty="0"/>
          </a:p>
        </p:txBody>
      </p:sp>
      <p:sp>
        <p:nvSpPr>
          <p:cNvPr id="8" name="Title 7"/>
          <p:cNvSpPr txBox="1">
            <a:spLocks noGrp="1" noChangeArrowheads="1"/>
          </p:cNvSpPr>
          <p:nvPr>
            <p:ph type="title"/>
          </p:nvPr>
        </p:nvSpPr>
        <p:spPr bwMode="auto">
          <a:xfrm>
            <a:off x="845306" y="115069"/>
            <a:ext cx="4456567" cy="132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4400" b="1" dirty="0" smtClean="0">
                <a:latin typeface="Casper Bold" panose="02000806040000020004" pitchFamily="2" charset="0"/>
                <a:ea typeface="Karla" pitchFamily="2" charset="0"/>
                <a:cs typeface="Karla" pitchFamily="2" charset="0"/>
              </a:rPr>
              <a:t>Internet of Things</a:t>
            </a:r>
            <a:endParaRPr lang="en-US" sz="1600" dirty="0">
              <a:latin typeface="Raleway ExtraBold" pitchFamily="34" charset="-52"/>
            </a:endParaRPr>
          </a:p>
        </p:txBody>
      </p:sp>
      <p:sp>
        <p:nvSpPr>
          <p:cNvPr id="2" name="Rectangle 1"/>
          <p:cNvSpPr/>
          <p:nvPr/>
        </p:nvSpPr>
        <p:spPr>
          <a:xfrm>
            <a:off x="5295900" y="838200"/>
            <a:ext cx="5867400" cy="55181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69176" y="1502001"/>
            <a:ext cx="4102847" cy="48543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https://qph.fs.quoracdn.net/main-qimg-1b0c8a87519861fe262440811ae59ef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705" y="1848776"/>
            <a:ext cx="5543635" cy="3449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34221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40</a:t>
            </a:fld>
            <a:endParaRPr lang="en-US"/>
          </a:p>
        </p:txBody>
      </p:sp>
      <p:pic>
        <p:nvPicPr>
          <p:cNvPr id="3" name="Picture 2"/>
          <p:cNvPicPr>
            <a:picLocks noChangeAspect="1"/>
          </p:cNvPicPr>
          <p:nvPr/>
        </p:nvPicPr>
        <p:blipFill>
          <a:blip r:embed="rId2"/>
          <a:stretch>
            <a:fillRect/>
          </a:stretch>
        </p:blipFill>
        <p:spPr>
          <a:xfrm>
            <a:off x="764774" y="1"/>
            <a:ext cx="10993626" cy="6390332"/>
          </a:xfrm>
          <a:prstGeom prst="rect">
            <a:avLst/>
          </a:prstGeom>
        </p:spPr>
      </p:pic>
    </p:spTree>
    <p:extLst>
      <p:ext uri="{BB962C8B-B14F-4D97-AF65-F5344CB8AC3E}">
        <p14:creationId xmlns:p14="http://schemas.microsoft.com/office/powerpoint/2010/main" val="14322582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41</a:t>
            </a:fld>
            <a:endParaRPr lang="en-US"/>
          </a:p>
        </p:txBody>
      </p:sp>
      <p:sp>
        <p:nvSpPr>
          <p:cNvPr id="5" name="Rectangle 4"/>
          <p:cNvSpPr/>
          <p:nvPr/>
        </p:nvSpPr>
        <p:spPr>
          <a:xfrm>
            <a:off x="792087" y="778310"/>
            <a:ext cx="11089224" cy="6001644"/>
          </a:xfrm>
          <a:prstGeom prst="rect">
            <a:avLst/>
          </a:prstGeom>
        </p:spPr>
        <p:txBody>
          <a:bodyPr wrap="square">
            <a:spAutoFit/>
          </a:bodyPr>
          <a:lstStyle/>
          <a:p>
            <a:pPr algn="just"/>
            <a:r>
              <a:rPr lang="en-US" sz="2400" b="1" dirty="0" smtClean="0"/>
              <a:t>Major </a:t>
            </a:r>
            <a:r>
              <a:rPr lang="en-US" sz="2400" b="1" dirty="0" err="1"/>
              <a:t>IoT</a:t>
            </a:r>
            <a:r>
              <a:rPr lang="en-US" sz="2400" b="1" dirty="0"/>
              <a:t> liabilities :</a:t>
            </a:r>
          </a:p>
          <a:p>
            <a:pPr algn="just"/>
            <a:endParaRPr lang="en-US" dirty="0"/>
          </a:p>
          <a:p>
            <a:pPr algn="just"/>
            <a:r>
              <a:rPr lang="en-US" dirty="0" smtClean="0"/>
              <a:t>1. Device Malfunction</a:t>
            </a:r>
          </a:p>
          <a:p>
            <a:pPr marL="342900" indent="-342900" algn="just">
              <a:buAutoNum type="arabicPeriod"/>
            </a:pPr>
            <a:endParaRPr lang="en-US" dirty="0"/>
          </a:p>
          <a:p>
            <a:pPr algn="just"/>
            <a:r>
              <a:rPr lang="en-US" dirty="0"/>
              <a:t>2. Data theft</a:t>
            </a:r>
          </a:p>
          <a:p>
            <a:pPr algn="just"/>
            <a:endParaRPr lang="en-US" dirty="0"/>
          </a:p>
          <a:p>
            <a:pPr algn="just"/>
            <a:r>
              <a:rPr lang="en-US" dirty="0"/>
              <a:t>3. </a:t>
            </a:r>
            <a:r>
              <a:rPr lang="en-US" dirty="0" smtClean="0"/>
              <a:t>Cyber attacks</a:t>
            </a:r>
            <a:endParaRPr lang="en-US" dirty="0"/>
          </a:p>
          <a:p>
            <a:pPr algn="just"/>
            <a:endParaRPr lang="en-US" dirty="0"/>
          </a:p>
          <a:p>
            <a:pPr algn="just"/>
            <a:r>
              <a:rPr lang="en-US" dirty="0"/>
              <a:t>Given below are a few of the most effective methods to prevent cyber attacks:</a:t>
            </a:r>
          </a:p>
          <a:p>
            <a:pPr algn="just"/>
            <a:endParaRPr lang="en-US" dirty="0"/>
          </a:p>
          <a:p>
            <a:pPr algn="just"/>
            <a:r>
              <a:rPr lang="en-US" dirty="0"/>
              <a:t>a. Built-in security: Devices with inbuilt features for security are at lesser exposure to cyber attacks than those with less secure systems.</a:t>
            </a:r>
          </a:p>
          <a:p>
            <a:pPr algn="just"/>
            <a:endParaRPr lang="en-US" dirty="0"/>
          </a:p>
          <a:p>
            <a:pPr algn="just"/>
            <a:r>
              <a:rPr lang="en-US" dirty="0"/>
              <a:t>b. Encryption– manufacturers must ensure end-to-end encryption to allow safe communication between devices.</a:t>
            </a:r>
          </a:p>
          <a:p>
            <a:pPr algn="just"/>
            <a:endParaRPr lang="en-US" dirty="0"/>
          </a:p>
          <a:p>
            <a:pPr algn="just"/>
            <a:r>
              <a:rPr lang="en-US" dirty="0"/>
              <a:t>c. Risk analysis: There must be a proper system to calculate the risks of involving any functionality in </a:t>
            </a:r>
            <a:r>
              <a:rPr lang="en-US" dirty="0" err="1"/>
              <a:t>iot</a:t>
            </a:r>
            <a:r>
              <a:rPr lang="en-US" dirty="0"/>
              <a:t> devices and hardware.</a:t>
            </a:r>
          </a:p>
          <a:p>
            <a:pPr algn="just"/>
            <a:endParaRPr lang="en-US" dirty="0"/>
          </a:p>
          <a:p>
            <a:pPr algn="just"/>
            <a:r>
              <a:rPr lang="en-US" dirty="0"/>
              <a:t>d. Authorization: Hard to decode passwords prevent illegal access or login to private devices such as smart cars or smart homes.</a:t>
            </a:r>
          </a:p>
          <a:p>
            <a:endParaRPr lang="en-US" dirty="0"/>
          </a:p>
        </p:txBody>
      </p:sp>
    </p:spTree>
    <p:extLst>
      <p:ext uri="{BB962C8B-B14F-4D97-AF65-F5344CB8AC3E}">
        <p14:creationId xmlns:p14="http://schemas.microsoft.com/office/powerpoint/2010/main" val="24562402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42</a:t>
            </a:fld>
            <a:endParaRPr lang="en-US"/>
          </a:p>
        </p:txBody>
      </p:sp>
      <p:pic>
        <p:nvPicPr>
          <p:cNvPr id="6" name="Picture 5"/>
          <p:cNvPicPr>
            <a:picLocks noChangeAspect="1"/>
          </p:cNvPicPr>
          <p:nvPr/>
        </p:nvPicPr>
        <p:blipFill>
          <a:blip r:embed="rId2"/>
          <a:stretch>
            <a:fillRect/>
          </a:stretch>
        </p:blipFill>
        <p:spPr>
          <a:xfrm>
            <a:off x="1854200" y="0"/>
            <a:ext cx="8475696" cy="6858000"/>
          </a:xfrm>
          <a:prstGeom prst="rect">
            <a:avLst/>
          </a:prstGeom>
        </p:spPr>
      </p:pic>
    </p:spTree>
    <p:extLst>
      <p:ext uri="{BB962C8B-B14F-4D97-AF65-F5344CB8AC3E}">
        <p14:creationId xmlns:p14="http://schemas.microsoft.com/office/powerpoint/2010/main" val="2531728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43</a:t>
            </a:fld>
            <a:endParaRPr lang="en-US"/>
          </a:p>
        </p:txBody>
      </p:sp>
      <p:sp>
        <p:nvSpPr>
          <p:cNvPr id="5" name="Rectangle 4"/>
          <p:cNvSpPr/>
          <p:nvPr/>
        </p:nvSpPr>
        <p:spPr>
          <a:xfrm>
            <a:off x="1" y="1051401"/>
            <a:ext cx="12004220" cy="4093429"/>
          </a:xfrm>
          <a:prstGeom prst="rect">
            <a:avLst/>
          </a:prstGeom>
        </p:spPr>
        <p:txBody>
          <a:bodyPr wrap="square">
            <a:spAutoFit/>
          </a:bodyPr>
          <a:lstStyle/>
          <a:p>
            <a:r>
              <a:rPr lang="en-US" sz="3600" b="1" dirty="0"/>
              <a:t>Impact of </a:t>
            </a:r>
            <a:r>
              <a:rPr lang="en-US" sz="3600" b="1" dirty="0" err="1"/>
              <a:t>IoT</a:t>
            </a:r>
            <a:r>
              <a:rPr lang="en-US" sz="3600" b="1" dirty="0"/>
              <a:t> </a:t>
            </a:r>
            <a:r>
              <a:rPr lang="en-US" sz="3600" b="1" dirty="0" smtClean="0"/>
              <a:t>liability</a:t>
            </a:r>
          </a:p>
          <a:p>
            <a:endParaRPr lang="en-US" sz="2800" b="1" dirty="0"/>
          </a:p>
          <a:p>
            <a:r>
              <a:rPr lang="en-US" sz="2800" dirty="0"/>
              <a:t>Any defective product impacts a chain of customers and organizations:</a:t>
            </a:r>
          </a:p>
          <a:p>
            <a:endParaRPr lang="en-US" sz="2800" dirty="0"/>
          </a:p>
          <a:p>
            <a:r>
              <a:rPr lang="en-US" sz="2800" dirty="0" smtClean="0"/>
              <a:t>1. Product </a:t>
            </a:r>
            <a:r>
              <a:rPr lang="en-US" sz="2800" dirty="0"/>
              <a:t>manufacturers</a:t>
            </a:r>
          </a:p>
          <a:p>
            <a:r>
              <a:rPr lang="en-US" sz="2800" dirty="0" smtClean="0"/>
              <a:t>2. Producer </a:t>
            </a:r>
            <a:r>
              <a:rPr lang="en-US" sz="2800" dirty="0"/>
              <a:t>of component parts</a:t>
            </a:r>
          </a:p>
          <a:p>
            <a:r>
              <a:rPr lang="en-US" sz="2800" dirty="0" smtClean="0"/>
              <a:t>3. Product </a:t>
            </a:r>
            <a:r>
              <a:rPr lang="en-US" sz="2800" dirty="0"/>
              <a:t>assembling party</a:t>
            </a:r>
          </a:p>
          <a:p>
            <a:r>
              <a:rPr lang="en-US" sz="2800" dirty="0" smtClean="0"/>
              <a:t>4. Product </a:t>
            </a:r>
            <a:r>
              <a:rPr lang="en-US" sz="2800" dirty="0"/>
              <a:t>installer</a:t>
            </a:r>
          </a:p>
          <a:p>
            <a:r>
              <a:rPr lang="en-US" sz="2800" dirty="0" smtClean="0"/>
              <a:t>5. Wholesalers </a:t>
            </a:r>
            <a:r>
              <a:rPr lang="en-US" sz="2800" dirty="0"/>
              <a:t>and vendors selling the </a:t>
            </a:r>
            <a:r>
              <a:rPr lang="en-US" sz="2800" dirty="0" smtClean="0"/>
              <a:t>product</a:t>
            </a:r>
            <a:endParaRPr lang="en-US" sz="2800" dirty="0"/>
          </a:p>
        </p:txBody>
      </p:sp>
    </p:spTree>
    <p:extLst>
      <p:ext uri="{BB962C8B-B14F-4D97-AF65-F5344CB8AC3E}">
        <p14:creationId xmlns:p14="http://schemas.microsoft.com/office/powerpoint/2010/main" val="20772860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44</a:t>
            </a:fld>
            <a:endParaRPr lang="en-US"/>
          </a:p>
        </p:txBody>
      </p:sp>
      <p:sp>
        <p:nvSpPr>
          <p:cNvPr id="7" name="Rectangle 6"/>
          <p:cNvSpPr/>
          <p:nvPr/>
        </p:nvSpPr>
        <p:spPr>
          <a:xfrm>
            <a:off x="0" y="1200014"/>
            <a:ext cx="12031534" cy="3877985"/>
          </a:xfrm>
          <a:prstGeom prst="rect">
            <a:avLst/>
          </a:prstGeom>
        </p:spPr>
        <p:txBody>
          <a:bodyPr wrap="square">
            <a:spAutoFit/>
          </a:bodyPr>
          <a:lstStyle/>
          <a:p>
            <a:pPr algn="just"/>
            <a:r>
              <a:rPr lang="en-US" sz="3000" b="1" dirty="0" err="1"/>
              <a:t>IoT</a:t>
            </a:r>
            <a:r>
              <a:rPr lang="en-US" sz="3000" b="1" dirty="0"/>
              <a:t> Product Liability Could Create Challenges for End-Users and </a:t>
            </a:r>
            <a:r>
              <a:rPr lang="en-US" sz="3000" b="1" dirty="0" smtClean="0"/>
              <a:t>Developers</a:t>
            </a:r>
          </a:p>
          <a:p>
            <a:pPr algn="just"/>
            <a:endParaRPr lang="en-US" sz="2400" dirty="0"/>
          </a:p>
          <a:p>
            <a:pPr algn="just"/>
            <a:r>
              <a:rPr lang="en-US" sz="2400" dirty="0"/>
              <a:t>As the market for internet of things devices grows, </a:t>
            </a:r>
            <a:r>
              <a:rPr lang="en-US" sz="2400" dirty="0" err="1"/>
              <a:t>IoT</a:t>
            </a:r>
            <a:r>
              <a:rPr lang="en-US" sz="2400" dirty="0"/>
              <a:t> liability is likely to become a critical issue for both end-users and developers. This could be especially true for end-users of industrial </a:t>
            </a:r>
            <a:r>
              <a:rPr lang="en-US" sz="2400" dirty="0" err="1"/>
              <a:t>IoT</a:t>
            </a:r>
            <a:r>
              <a:rPr lang="en-US" sz="2400" dirty="0"/>
              <a:t> products, who may face the potential for significant damages if an </a:t>
            </a:r>
            <a:r>
              <a:rPr lang="en-US" sz="2400" dirty="0" err="1"/>
              <a:t>IoT</a:t>
            </a:r>
            <a:r>
              <a:rPr lang="en-US" sz="2400" dirty="0"/>
              <a:t> device is compromised by hackers.</a:t>
            </a:r>
          </a:p>
          <a:p>
            <a:pPr algn="just"/>
            <a:endParaRPr lang="en-US" sz="2400" dirty="0"/>
          </a:p>
          <a:p>
            <a:pPr algn="just"/>
            <a:r>
              <a:rPr lang="en-US" sz="2400" dirty="0"/>
              <a:t>Experts expect significant uncertainty in the near future. Courts and lawmakers may adopt a range of positions on </a:t>
            </a:r>
            <a:r>
              <a:rPr lang="en-US" sz="2400" dirty="0" err="1"/>
              <a:t>IoT</a:t>
            </a:r>
            <a:r>
              <a:rPr lang="en-US" sz="2400" dirty="0"/>
              <a:t> liability. Developers could be held liable for damages often, or only in cases where end-users can prove that actions on the developer’s part led to the damages.</a:t>
            </a:r>
          </a:p>
        </p:txBody>
      </p:sp>
    </p:spTree>
    <p:extLst>
      <p:ext uri="{BB962C8B-B14F-4D97-AF65-F5344CB8AC3E}">
        <p14:creationId xmlns:p14="http://schemas.microsoft.com/office/powerpoint/2010/main" val="22956297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45</a:t>
            </a:fld>
            <a:endParaRPr lang="en-US"/>
          </a:p>
        </p:txBody>
      </p:sp>
      <p:pic>
        <p:nvPicPr>
          <p:cNvPr id="5" name="Picture 4"/>
          <p:cNvPicPr>
            <a:picLocks noChangeAspect="1"/>
          </p:cNvPicPr>
          <p:nvPr/>
        </p:nvPicPr>
        <p:blipFill>
          <a:blip r:embed="rId2"/>
          <a:stretch>
            <a:fillRect/>
          </a:stretch>
        </p:blipFill>
        <p:spPr>
          <a:xfrm>
            <a:off x="778431" y="431800"/>
            <a:ext cx="10952656" cy="5981700"/>
          </a:xfrm>
          <a:prstGeom prst="rect">
            <a:avLst/>
          </a:prstGeom>
        </p:spPr>
      </p:pic>
    </p:spTree>
    <p:extLst>
      <p:ext uri="{BB962C8B-B14F-4D97-AF65-F5344CB8AC3E}">
        <p14:creationId xmlns:p14="http://schemas.microsoft.com/office/powerpoint/2010/main" val="18664427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46</a:t>
            </a:fld>
            <a:endParaRPr lang="en-US"/>
          </a:p>
        </p:txBody>
      </p:sp>
      <p:sp>
        <p:nvSpPr>
          <p:cNvPr id="3" name="TextBox 2"/>
          <p:cNvSpPr txBox="1"/>
          <p:nvPr/>
        </p:nvSpPr>
        <p:spPr>
          <a:xfrm>
            <a:off x="1010594" y="163854"/>
            <a:ext cx="2540142" cy="707886"/>
          </a:xfrm>
          <a:prstGeom prst="rect">
            <a:avLst/>
          </a:prstGeom>
          <a:noFill/>
        </p:spPr>
        <p:txBody>
          <a:bodyPr wrap="square" rtlCol="0">
            <a:spAutoFit/>
          </a:bodyPr>
          <a:lstStyle/>
          <a:p>
            <a:r>
              <a:rPr lang="en-US" sz="4000" b="1" dirty="0" smtClean="0"/>
              <a:t>Summary </a:t>
            </a:r>
            <a:endParaRPr lang="en-US" sz="4000" b="1" dirty="0"/>
          </a:p>
        </p:txBody>
      </p:sp>
      <p:sp>
        <p:nvSpPr>
          <p:cNvPr id="4" name="Rectangle 3"/>
          <p:cNvSpPr/>
          <p:nvPr/>
        </p:nvSpPr>
        <p:spPr>
          <a:xfrm>
            <a:off x="0" y="1398993"/>
            <a:ext cx="12017877" cy="3108544"/>
          </a:xfrm>
          <a:prstGeom prst="rect">
            <a:avLst/>
          </a:prstGeom>
        </p:spPr>
        <p:txBody>
          <a:bodyPr wrap="square">
            <a:spAutoFit/>
          </a:bodyPr>
          <a:lstStyle/>
          <a:p>
            <a:pPr algn="just"/>
            <a:r>
              <a:rPr lang="en-US" sz="2800" dirty="0"/>
              <a:t>Regulatory standards for data markets are missing especially for data brokers; they are companies that sell data collected from various sources. Even though data appear to be the currency of the </a:t>
            </a:r>
            <a:r>
              <a:rPr lang="en-US" sz="2800" dirty="0" err="1"/>
              <a:t>IoT</a:t>
            </a:r>
            <a:r>
              <a:rPr lang="en-US" sz="2800" dirty="0"/>
              <a:t>, there is a lack of transparency about; who gets access to data and how those data are used to develop products or services and sold to advertisers and third parties. There is a need for clear guidelines on the retention, use, and security of the data including metadata (the data that describe other data).</a:t>
            </a:r>
          </a:p>
        </p:txBody>
      </p:sp>
    </p:spTree>
    <p:extLst>
      <p:ext uri="{BB962C8B-B14F-4D97-AF65-F5344CB8AC3E}">
        <p14:creationId xmlns:p14="http://schemas.microsoft.com/office/powerpoint/2010/main" val="5076622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47</a:t>
            </a:fld>
            <a:endParaRPr lang="en-US"/>
          </a:p>
        </p:txBody>
      </p:sp>
      <p:sp>
        <p:nvSpPr>
          <p:cNvPr id="3" name="Rectangle 2"/>
          <p:cNvSpPr/>
          <p:nvPr/>
        </p:nvSpPr>
        <p:spPr>
          <a:xfrm>
            <a:off x="833057" y="277365"/>
            <a:ext cx="7955869" cy="646331"/>
          </a:xfrm>
          <a:prstGeom prst="rect">
            <a:avLst/>
          </a:prstGeom>
        </p:spPr>
        <p:txBody>
          <a:bodyPr wrap="square">
            <a:spAutoFit/>
          </a:bodyPr>
          <a:lstStyle/>
          <a:p>
            <a:r>
              <a:rPr lang="en-US" sz="3600" b="1" dirty="0" smtClean="0"/>
              <a:t>Quiz</a:t>
            </a:r>
            <a:endParaRPr lang="en-US" sz="3600" b="1" dirty="0"/>
          </a:p>
        </p:txBody>
      </p:sp>
      <p:sp>
        <p:nvSpPr>
          <p:cNvPr id="4" name="Rectangle 3"/>
          <p:cNvSpPr/>
          <p:nvPr/>
        </p:nvSpPr>
        <p:spPr>
          <a:xfrm>
            <a:off x="0" y="1170774"/>
            <a:ext cx="12058847" cy="1477328"/>
          </a:xfrm>
          <a:prstGeom prst="rect">
            <a:avLst/>
          </a:prstGeom>
        </p:spPr>
        <p:txBody>
          <a:bodyPr wrap="square">
            <a:spAutoFit/>
          </a:bodyPr>
          <a:lstStyle/>
          <a:p>
            <a:r>
              <a:rPr lang="en-US" dirty="0" smtClean="0"/>
              <a:t>1. Interoperability </a:t>
            </a:r>
            <a:r>
              <a:rPr lang="en-US" dirty="0"/>
              <a:t>is best defined as:</a:t>
            </a:r>
          </a:p>
          <a:p>
            <a:r>
              <a:rPr lang="en-US" dirty="0" smtClean="0"/>
              <a:t>a. The </a:t>
            </a:r>
            <a:r>
              <a:rPr lang="en-US" dirty="0"/>
              <a:t>exchange of the latest news information.</a:t>
            </a:r>
          </a:p>
          <a:p>
            <a:r>
              <a:rPr lang="en-US" dirty="0" smtClean="0"/>
              <a:t>b. The </a:t>
            </a:r>
            <a:r>
              <a:rPr lang="en-US" dirty="0"/>
              <a:t>ability of systems to work together in order to communicate and exchange information when necessary.</a:t>
            </a:r>
          </a:p>
          <a:p>
            <a:r>
              <a:rPr lang="en-US" dirty="0" smtClean="0"/>
              <a:t>c. The </a:t>
            </a:r>
            <a:r>
              <a:rPr lang="en-US" dirty="0"/>
              <a:t>development of the latest weather story.</a:t>
            </a:r>
          </a:p>
          <a:p>
            <a:r>
              <a:rPr lang="en-US" dirty="0" smtClean="0"/>
              <a:t>d. All </a:t>
            </a:r>
            <a:r>
              <a:rPr lang="en-US" dirty="0"/>
              <a:t>of the responses are correct.</a:t>
            </a:r>
          </a:p>
        </p:txBody>
      </p:sp>
      <p:sp>
        <p:nvSpPr>
          <p:cNvPr id="7" name="Rectangle 6"/>
          <p:cNvSpPr/>
          <p:nvPr/>
        </p:nvSpPr>
        <p:spPr>
          <a:xfrm>
            <a:off x="-1" y="2686406"/>
            <a:ext cx="12017877" cy="1200329"/>
          </a:xfrm>
          <a:prstGeom prst="rect">
            <a:avLst/>
          </a:prstGeom>
        </p:spPr>
        <p:txBody>
          <a:bodyPr wrap="square">
            <a:spAutoFit/>
          </a:bodyPr>
          <a:lstStyle/>
          <a:p>
            <a:r>
              <a:rPr lang="en-US" dirty="0" smtClean="0"/>
              <a:t>2. Which </a:t>
            </a:r>
            <a:r>
              <a:rPr lang="en-US" dirty="0"/>
              <a:t>Internet of Things (</a:t>
            </a:r>
            <a:r>
              <a:rPr lang="en-US" dirty="0" err="1"/>
              <a:t>IoT</a:t>
            </a:r>
            <a:r>
              <a:rPr lang="en-US" dirty="0"/>
              <a:t>) challenge involves the difficulty of developing and implementing protocols that allow devices to communicate in a standard fashion?</a:t>
            </a:r>
          </a:p>
          <a:p>
            <a:r>
              <a:rPr lang="en-US" dirty="0" smtClean="0"/>
              <a:t>a. Security	b. Privacy</a:t>
            </a:r>
            <a:endParaRPr lang="en-US" dirty="0"/>
          </a:p>
          <a:p>
            <a:r>
              <a:rPr lang="en-US" dirty="0" smtClean="0"/>
              <a:t>c. Interoperability	d. Compliance</a:t>
            </a:r>
            <a:endParaRPr lang="en-US" dirty="0"/>
          </a:p>
        </p:txBody>
      </p:sp>
      <p:sp>
        <p:nvSpPr>
          <p:cNvPr id="8" name="Rectangle 7"/>
          <p:cNvSpPr/>
          <p:nvPr/>
        </p:nvSpPr>
        <p:spPr>
          <a:xfrm>
            <a:off x="0" y="3946166"/>
            <a:ext cx="11990564" cy="923330"/>
          </a:xfrm>
          <a:prstGeom prst="rect">
            <a:avLst/>
          </a:prstGeom>
        </p:spPr>
        <p:txBody>
          <a:bodyPr wrap="square">
            <a:spAutoFit/>
          </a:bodyPr>
          <a:lstStyle/>
          <a:p>
            <a:r>
              <a:rPr lang="en-US" dirty="0" smtClean="0"/>
              <a:t>3. Which </a:t>
            </a:r>
            <a:r>
              <a:rPr lang="en-US" dirty="0"/>
              <a:t>one of the following is NOT an example of store-and-forward messaging?</a:t>
            </a:r>
          </a:p>
          <a:p>
            <a:pPr marL="342900" indent="-342900">
              <a:buAutoNum type="alphaLcPeriod"/>
            </a:pPr>
            <a:r>
              <a:rPr lang="en-US" dirty="0" smtClean="0"/>
              <a:t>Voicemail	b. Unified </a:t>
            </a:r>
            <a:r>
              <a:rPr lang="en-US" dirty="0"/>
              <a:t>messaging</a:t>
            </a:r>
          </a:p>
          <a:p>
            <a:r>
              <a:rPr lang="en-US" dirty="0" smtClean="0"/>
              <a:t>c. Telephone call	d .Email</a:t>
            </a:r>
            <a:endParaRPr lang="en-US" dirty="0"/>
          </a:p>
        </p:txBody>
      </p:sp>
      <p:sp>
        <p:nvSpPr>
          <p:cNvPr id="9" name="Rectangle 8"/>
          <p:cNvSpPr/>
          <p:nvPr/>
        </p:nvSpPr>
        <p:spPr>
          <a:xfrm>
            <a:off x="-1" y="5052185"/>
            <a:ext cx="12031535" cy="1200329"/>
          </a:xfrm>
          <a:prstGeom prst="rect">
            <a:avLst/>
          </a:prstGeom>
        </p:spPr>
        <p:txBody>
          <a:bodyPr wrap="square">
            <a:spAutoFit/>
          </a:bodyPr>
          <a:lstStyle/>
          <a:p>
            <a:r>
              <a:rPr lang="en-US" dirty="0" smtClean="0"/>
              <a:t>4. Which </a:t>
            </a:r>
            <a:r>
              <a:rPr lang="en-US" dirty="0"/>
              <a:t>action is the best step to protect Internet of Things (</a:t>
            </a:r>
            <a:r>
              <a:rPr lang="en-US" dirty="0" err="1"/>
              <a:t>IoT</a:t>
            </a:r>
            <a:r>
              <a:rPr lang="en-US" dirty="0"/>
              <a:t>) devices from becoming the entry point for security vulnerabilities into a network while still meeting business requirements?</a:t>
            </a:r>
          </a:p>
          <a:p>
            <a:r>
              <a:rPr lang="en-US" dirty="0" smtClean="0"/>
              <a:t>a. Turning </a:t>
            </a:r>
            <a:r>
              <a:rPr lang="en-US" dirty="0" err="1"/>
              <a:t>IoT</a:t>
            </a:r>
            <a:r>
              <a:rPr lang="en-US" dirty="0"/>
              <a:t> devices off when not in </a:t>
            </a:r>
            <a:r>
              <a:rPr lang="en-US" dirty="0" smtClean="0"/>
              <a:t>use	</a:t>
            </a:r>
            <a:r>
              <a:rPr lang="en-US" dirty="0" err="1" smtClean="0"/>
              <a:t>b.Removing</a:t>
            </a:r>
            <a:r>
              <a:rPr lang="en-US" dirty="0" smtClean="0"/>
              <a:t> </a:t>
            </a:r>
            <a:r>
              <a:rPr lang="en-US" dirty="0" err="1"/>
              <a:t>IoT</a:t>
            </a:r>
            <a:r>
              <a:rPr lang="en-US" dirty="0"/>
              <a:t> devices from the network</a:t>
            </a:r>
          </a:p>
          <a:p>
            <a:r>
              <a:rPr lang="en-US" dirty="0" smtClean="0"/>
              <a:t>c. Using </a:t>
            </a:r>
            <a:r>
              <a:rPr lang="en-US" dirty="0"/>
              <a:t>encryption for </a:t>
            </a:r>
            <a:r>
              <a:rPr lang="en-US" dirty="0" smtClean="0"/>
              <a:t>communications	</a:t>
            </a:r>
            <a:r>
              <a:rPr lang="en-US" dirty="0" err="1" smtClean="0"/>
              <a:t>d.Applying</a:t>
            </a:r>
            <a:r>
              <a:rPr lang="en-US" dirty="0" smtClean="0"/>
              <a:t> </a:t>
            </a:r>
            <a:r>
              <a:rPr lang="en-US" dirty="0"/>
              <a:t>security updates promptly.</a:t>
            </a:r>
          </a:p>
        </p:txBody>
      </p:sp>
    </p:spTree>
    <p:extLst>
      <p:ext uri="{BB962C8B-B14F-4D97-AF65-F5344CB8AC3E}">
        <p14:creationId xmlns:p14="http://schemas.microsoft.com/office/powerpoint/2010/main" val="31254319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48</a:t>
            </a:fld>
            <a:endParaRPr lang="en-US"/>
          </a:p>
        </p:txBody>
      </p:sp>
      <p:sp>
        <p:nvSpPr>
          <p:cNvPr id="4" name="Rectangle 3"/>
          <p:cNvSpPr/>
          <p:nvPr/>
        </p:nvSpPr>
        <p:spPr>
          <a:xfrm>
            <a:off x="805744" y="204819"/>
            <a:ext cx="11198477" cy="923330"/>
          </a:xfrm>
          <a:prstGeom prst="rect">
            <a:avLst/>
          </a:prstGeom>
        </p:spPr>
        <p:txBody>
          <a:bodyPr wrap="square">
            <a:spAutoFit/>
          </a:bodyPr>
          <a:lstStyle/>
          <a:p>
            <a:r>
              <a:rPr lang="en-US" dirty="0" smtClean="0"/>
              <a:t>5. What </a:t>
            </a:r>
            <a:r>
              <a:rPr lang="en-US" dirty="0"/>
              <a:t>do organizations need to expect as they get more dependent upon the Internet of Things (</a:t>
            </a:r>
            <a:r>
              <a:rPr lang="en-US" dirty="0" err="1"/>
              <a:t>IoT</a:t>
            </a:r>
            <a:r>
              <a:rPr lang="en-US" dirty="0"/>
              <a:t>)?</a:t>
            </a:r>
          </a:p>
          <a:p>
            <a:pPr marL="342900" indent="-342900">
              <a:buAutoNum type="alphaLcPeriod"/>
            </a:pPr>
            <a:r>
              <a:rPr lang="en-US" dirty="0" smtClean="0"/>
              <a:t>Security </a:t>
            </a:r>
            <a:r>
              <a:rPr lang="en-US" dirty="0"/>
              <a:t>risks will </a:t>
            </a:r>
            <a:r>
              <a:rPr lang="en-US" dirty="0" smtClean="0"/>
              <a:t>increase.	b. Security </a:t>
            </a:r>
            <a:r>
              <a:rPr lang="en-US" dirty="0"/>
              <a:t>risks will go down.</a:t>
            </a:r>
          </a:p>
          <a:p>
            <a:r>
              <a:rPr lang="en-US" dirty="0" smtClean="0"/>
              <a:t>c. Security </a:t>
            </a:r>
            <a:r>
              <a:rPr lang="en-US" dirty="0"/>
              <a:t>risks will stay the </a:t>
            </a:r>
            <a:r>
              <a:rPr lang="en-US" dirty="0" smtClean="0"/>
              <a:t>same.	d. Security </a:t>
            </a:r>
            <a:r>
              <a:rPr lang="en-US" dirty="0"/>
              <a:t>risks will be eliminated.</a:t>
            </a:r>
          </a:p>
        </p:txBody>
      </p:sp>
      <p:sp>
        <p:nvSpPr>
          <p:cNvPr id="5" name="Rectangle 4"/>
          <p:cNvSpPr/>
          <p:nvPr/>
        </p:nvSpPr>
        <p:spPr>
          <a:xfrm>
            <a:off x="0" y="1174291"/>
            <a:ext cx="11990564" cy="3139321"/>
          </a:xfrm>
          <a:prstGeom prst="rect">
            <a:avLst/>
          </a:prstGeom>
        </p:spPr>
        <p:txBody>
          <a:bodyPr wrap="square">
            <a:spAutoFit/>
          </a:bodyPr>
          <a:lstStyle/>
          <a:p>
            <a:r>
              <a:rPr lang="en-US" dirty="0" smtClean="0"/>
              <a:t>6. How </a:t>
            </a:r>
            <a:r>
              <a:rPr lang="en-US" dirty="0"/>
              <a:t>many numbers of the element in the open </a:t>
            </a:r>
            <a:r>
              <a:rPr lang="en-US" dirty="0" err="1"/>
              <a:t>IoT</a:t>
            </a:r>
            <a:r>
              <a:rPr lang="en-US" dirty="0"/>
              <a:t> architecture?</a:t>
            </a:r>
          </a:p>
          <a:p>
            <a:r>
              <a:rPr lang="en-US" dirty="0" smtClean="0"/>
              <a:t>a. Four elements	b. Five </a:t>
            </a:r>
            <a:r>
              <a:rPr lang="en-US" dirty="0"/>
              <a:t>elements</a:t>
            </a:r>
          </a:p>
          <a:p>
            <a:r>
              <a:rPr lang="en-US" dirty="0" smtClean="0"/>
              <a:t>c. Six elements	d. Seven </a:t>
            </a:r>
            <a:r>
              <a:rPr lang="en-US" dirty="0"/>
              <a:t>elements</a:t>
            </a:r>
          </a:p>
          <a:p>
            <a:endParaRPr lang="en-US" dirty="0" smtClean="0"/>
          </a:p>
          <a:p>
            <a:r>
              <a:rPr lang="en-US" dirty="0" smtClean="0"/>
              <a:t>7. Which </a:t>
            </a:r>
            <a:r>
              <a:rPr lang="en-US" dirty="0"/>
              <a:t>of the following is the way in which an </a:t>
            </a:r>
            <a:r>
              <a:rPr lang="en-US" dirty="0" err="1"/>
              <a:t>IoT</a:t>
            </a:r>
            <a:r>
              <a:rPr lang="en-US" dirty="0"/>
              <a:t> device is associated with data?</a:t>
            </a:r>
          </a:p>
          <a:p>
            <a:r>
              <a:rPr lang="en-US" dirty="0" smtClean="0"/>
              <a:t>a. Internet	b. Cloud</a:t>
            </a:r>
            <a:endParaRPr lang="en-US" dirty="0"/>
          </a:p>
          <a:p>
            <a:r>
              <a:rPr lang="en-US" dirty="0" smtClean="0"/>
              <a:t>c. Automata	d. Network</a:t>
            </a:r>
            <a:endParaRPr lang="en-US" dirty="0"/>
          </a:p>
          <a:p>
            <a:endParaRPr lang="en-US" dirty="0" smtClean="0"/>
          </a:p>
          <a:p>
            <a:r>
              <a:rPr lang="en-US" dirty="0" smtClean="0"/>
              <a:t>8. Which </a:t>
            </a:r>
            <a:r>
              <a:rPr lang="en-US" dirty="0"/>
              <a:t>of the following </a:t>
            </a:r>
            <a:r>
              <a:rPr lang="en-US" dirty="0" err="1"/>
              <a:t>IoT</a:t>
            </a:r>
            <a:r>
              <a:rPr lang="en-US" dirty="0"/>
              <a:t> networks has a very short range?</a:t>
            </a:r>
          </a:p>
          <a:p>
            <a:r>
              <a:rPr lang="en-US" dirty="0" smtClean="0"/>
              <a:t>a. Short Network	b. LPWAN</a:t>
            </a:r>
            <a:endParaRPr lang="en-US" dirty="0"/>
          </a:p>
          <a:p>
            <a:r>
              <a:rPr lang="en-US" dirty="0" smtClean="0"/>
              <a:t>c. </a:t>
            </a:r>
            <a:r>
              <a:rPr lang="en-US" dirty="0" err="1" smtClean="0"/>
              <a:t>SigFox</a:t>
            </a:r>
            <a:r>
              <a:rPr lang="en-US" dirty="0" smtClean="0"/>
              <a:t>		d. Short range wireless network</a:t>
            </a:r>
            <a:endParaRPr lang="en-US" dirty="0"/>
          </a:p>
        </p:txBody>
      </p:sp>
      <p:sp>
        <p:nvSpPr>
          <p:cNvPr id="6" name="Rectangle 5"/>
          <p:cNvSpPr/>
          <p:nvPr/>
        </p:nvSpPr>
        <p:spPr>
          <a:xfrm>
            <a:off x="1" y="4383113"/>
            <a:ext cx="12017876" cy="2031325"/>
          </a:xfrm>
          <a:prstGeom prst="rect">
            <a:avLst/>
          </a:prstGeom>
        </p:spPr>
        <p:txBody>
          <a:bodyPr wrap="square">
            <a:spAutoFit/>
          </a:bodyPr>
          <a:lstStyle/>
          <a:p>
            <a:r>
              <a:rPr lang="en-US" dirty="0" smtClean="0"/>
              <a:t>9. </a:t>
            </a:r>
            <a:r>
              <a:rPr lang="en-US" dirty="0"/>
              <a:t>An </a:t>
            </a:r>
            <a:r>
              <a:rPr lang="en-US" dirty="0" err="1"/>
              <a:t>IoT</a:t>
            </a:r>
            <a:r>
              <a:rPr lang="en-US" dirty="0"/>
              <a:t> network is a collection of ______ devices.</a:t>
            </a:r>
          </a:p>
          <a:p>
            <a:r>
              <a:rPr lang="en-US" dirty="0" smtClean="0"/>
              <a:t>a. Signal		b. Machine </a:t>
            </a:r>
            <a:r>
              <a:rPr lang="en-US" dirty="0"/>
              <a:t>to Machine</a:t>
            </a:r>
          </a:p>
          <a:p>
            <a:r>
              <a:rPr lang="en-US" dirty="0" smtClean="0"/>
              <a:t>c. Interconnected	d. Network </a:t>
            </a:r>
            <a:r>
              <a:rPr lang="en-US" dirty="0"/>
              <a:t>to Network</a:t>
            </a:r>
          </a:p>
          <a:p>
            <a:endParaRPr lang="en-US" dirty="0" smtClean="0"/>
          </a:p>
          <a:p>
            <a:r>
              <a:rPr lang="en-US" dirty="0" smtClean="0"/>
              <a:t>10. </a:t>
            </a:r>
            <a:r>
              <a:rPr lang="en-US" dirty="0"/>
              <a:t>Which one of the following is not an </a:t>
            </a:r>
            <a:r>
              <a:rPr lang="en-US" dirty="0" err="1"/>
              <a:t>IoT</a:t>
            </a:r>
            <a:r>
              <a:rPr lang="en-US" dirty="0"/>
              <a:t> device?</a:t>
            </a:r>
          </a:p>
          <a:p>
            <a:r>
              <a:rPr lang="en-US" dirty="0" smtClean="0"/>
              <a:t>a. Amazon </a:t>
            </a:r>
            <a:r>
              <a:rPr lang="en-US" dirty="0"/>
              <a:t>echo voice </a:t>
            </a:r>
            <a:r>
              <a:rPr lang="en-US" dirty="0" smtClean="0"/>
              <a:t>controller		b. Google </a:t>
            </a:r>
            <a:r>
              <a:rPr lang="en-US" dirty="0"/>
              <a:t>Home</a:t>
            </a:r>
          </a:p>
          <a:p>
            <a:r>
              <a:rPr lang="en-US" dirty="0" smtClean="0"/>
              <a:t>c. Nest </a:t>
            </a:r>
            <a:r>
              <a:rPr lang="en-US" dirty="0"/>
              <a:t>Smoke </a:t>
            </a:r>
            <a:r>
              <a:rPr lang="en-US" dirty="0" smtClean="0"/>
              <a:t>Alarm			d. None </a:t>
            </a:r>
            <a:r>
              <a:rPr lang="en-US" dirty="0"/>
              <a:t>of these</a:t>
            </a:r>
          </a:p>
        </p:txBody>
      </p:sp>
    </p:spTree>
    <p:extLst>
      <p:ext uri="{BB962C8B-B14F-4D97-AF65-F5344CB8AC3E}">
        <p14:creationId xmlns:p14="http://schemas.microsoft.com/office/powerpoint/2010/main" val="36027550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0361"/>
            <a:ext cx="10374297" cy="718349"/>
          </a:xfrm>
        </p:spPr>
        <p:txBody>
          <a:bodyPr/>
          <a:lstStyle/>
          <a:p>
            <a:pPr algn="ctr"/>
            <a:r>
              <a:rPr lang="en-US" b="1" dirty="0">
                <a:latin typeface="Casper Bold" panose="02000806040000020004" pitchFamily="2" charset="0"/>
                <a:cs typeface="Arial" panose="020B0604020202020204" pitchFamily="34" charset="0"/>
              </a:rPr>
              <a:t>REFERENCES</a:t>
            </a:r>
            <a:endParaRPr lang="en-US" b="1" dirty="0"/>
          </a:p>
        </p:txBody>
      </p:sp>
      <p:sp>
        <p:nvSpPr>
          <p:cNvPr id="4" name="Slide Number Placeholder 3"/>
          <p:cNvSpPr>
            <a:spLocks noGrp="1"/>
          </p:cNvSpPr>
          <p:nvPr>
            <p:ph type="sldNum" sz="quarter" idx="12"/>
          </p:nvPr>
        </p:nvSpPr>
        <p:spPr/>
        <p:txBody>
          <a:bodyPr/>
          <a:lstStyle/>
          <a:p>
            <a:fld id="{BDCDBBEF-AA6C-4BA6-85B2-A17D7F280E38}" type="slidenum">
              <a:rPr lang="en-US" smtClean="0"/>
              <a:t>49</a:t>
            </a:fld>
            <a:endParaRPr lang="en-US"/>
          </a:p>
        </p:txBody>
      </p:sp>
      <p:sp>
        <p:nvSpPr>
          <p:cNvPr id="5" name="Rectangle 4"/>
          <p:cNvSpPr/>
          <p:nvPr/>
        </p:nvSpPr>
        <p:spPr>
          <a:xfrm>
            <a:off x="838200" y="1608342"/>
            <a:ext cx="10515600" cy="4727713"/>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887684" y="1638547"/>
            <a:ext cx="10461016" cy="2308324"/>
          </a:xfrm>
          <a:prstGeom prst="rect">
            <a:avLst/>
          </a:prstGeom>
        </p:spPr>
        <p:txBody>
          <a:bodyPr wrap="square">
            <a:spAutoFit/>
          </a:bodyPr>
          <a:lstStyle/>
          <a:p>
            <a:r>
              <a:rPr lang="en-US" sz="1200" dirty="0"/>
              <a:t>TEXT </a:t>
            </a:r>
            <a:r>
              <a:rPr lang="en-US" sz="1200" dirty="0" smtClean="0"/>
              <a:t>BOOKS</a:t>
            </a:r>
          </a:p>
          <a:p>
            <a:endParaRPr lang="en-US" sz="1200" dirty="0"/>
          </a:p>
          <a:p>
            <a:r>
              <a:rPr lang="en-US" sz="1200" dirty="0"/>
              <a:t>1</a:t>
            </a:r>
            <a:r>
              <a:rPr lang="en-US" sz="1200" dirty="0" smtClean="0"/>
              <a:t>. </a:t>
            </a:r>
            <a:r>
              <a:rPr lang="en-US" sz="1200" dirty="0" err="1" smtClean="0"/>
              <a:t>Ovidiu</a:t>
            </a:r>
            <a:r>
              <a:rPr lang="en-US" sz="1200" dirty="0" smtClean="0"/>
              <a:t> </a:t>
            </a:r>
            <a:r>
              <a:rPr lang="en-US" sz="1200" dirty="0" err="1"/>
              <a:t>Vermesan</a:t>
            </a:r>
            <a:r>
              <a:rPr lang="en-US" sz="1200" dirty="0"/>
              <a:t>, Peter </a:t>
            </a:r>
            <a:r>
              <a:rPr lang="en-US" sz="1200" dirty="0" err="1"/>
              <a:t>Friess</a:t>
            </a:r>
            <a:r>
              <a:rPr lang="en-US" sz="1200" dirty="0"/>
              <a:t>, “Internet of Things-Converging Technologies for Smart Environments &amp; integrated Ecosystem”, River Publications Netherlands</a:t>
            </a:r>
            <a:r>
              <a:rPr lang="en-US" sz="1200" dirty="0" smtClean="0"/>
              <a:t>.</a:t>
            </a:r>
            <a:endParaRPr lang="en-US" sz="1200" dirty="0"/>
          </a:p>
          <a:p>
            <a:r>
              <a:rPr lang="en-US" sz="1200" dirty="0"/>
              <a:t>2</a:t>
            </a:r>
            <a:r>
              <a:rPr lang="en-US" sz="1200" dirty="0" smtClean="0"/>
              <a:t>. Internet </a:t>
            </a:r>
            <a:r>
              <a:rPr lang="en-US" sz="1200" dirty="0"/>
              <a:t>Society, “An overview of Internet of Things”</a:t>
            </a:r>
            <a:r>
              <a:rPr lang="en-US" sz="1200" dirty="0" smtClean="0"/>
              <a:t>.</a:t>
            </a:r>
          </a:p>
          <a:p>
            <a:r>
              <a:rPr lang="en-US" sz="1200" dirty="0" smtClean="0"/>
              <a:t>3. </a:t>
            </a:r>
            <a:r>
              <a:rPr lang="en-US" sz="1200" dirty="0" err="1" smtClean="0"/>
              <a:t>IoT</a:t>
            </a:r>
            <a:r>
              <a:rPr lang="en-US" sz="1200" dirty="0" smtClean="0"/>
              <a:t> </a:t>
            </a:r>
            <a:r>
              <a:rPr lang="en-US" sz="1200" dirty="0"/>
              <a:t>Fundamentals: Networking Technologies, Protocols, and Use Cases for the Internet of Things by David Hanes, Gonzalo </a:t>
            </a:r>
            <a:r>
              <a:rPr lang="en-US" sz="1200" dirty="0" err="1"/>
              <a:t>Salgueiro</a:t>
            </a:r>
            <a:r>
              <a:rPr lang="en-US" sz="1200" dirty="0"/>
              <a:t>, Patrick </a:t>
            </a:r>
            <a:r>
              <a:rPr lang="en-US" sz="1200" dirty="0" err="1"/>
              <a:t>Grossetete</a:t>
            </a:r>
            <a:r>
              <a:rPr lang="en-US" sz="1200" dirty="0"/>
              <a:t>, CISO Press.</a:t>
            </a:r>
          </a:p>
          <a:p>
            <a:endParaRPr lang="en-US" sz="1200" dirty="0"/>
          </a:p>
          <a:p>
            <a:r>
              <a:rPr lang="en-US" sz="1200" dirty="0" smtClean="0"/>
              <a:t>REFERENCE </a:t>
            </a:r>
            <a:r>
              <a:rPr lang="en-US" sz="1200" dirty="0" smtClean="0"/>
              <a:t>BOOKS</a:t>
            </a:r>
          </a:p>
          <a:p>
            <a:endParaRPr lang="en-US" sz="1200" dirty="0"/>
          </a:p>
          <a:p>
            <a:r>
              <a:rPr lang="en-US" sz="1200" dirty="0"/>
              <a:t>1</a:t>
            </a:r>
            <a:r>
              <a:rPr lang="en-US" sz="1200" dirty="0" smtClean="0"/>
              <a:t>. </a:t>
            </a:r>
            <a:r>
              <a:rPr lang="en-US" sz="1200" dirty="0" err="1" smtClean="0"/>
              <a:t>Pfister</a:t>
            </a:r>
            <a:r>
              <a:rPr lang="en-US" sz="1200" dirty="0"/>
              <a:t>, </a:t>
            </a:r>
            <a:r>
              <a:rPr lang="en-US" sz="1200" dirty="0" err="1"/>
              <a:t>Cuno</a:t>
            </a:r>
            <a:r>
              <a:rPr lang="en-US" sz="1200" dirty="0"/>
              <a:t>, “Getting started with the Internet of Things: connecting sensors and microcontrollers to the cloud", O'Reilly Media, Inc.”, 2011</a:t>
            </a:r>
            <a:r>
              <a:rPr lang="en-US" sz="1200" dirty="0" smtClean="0"/>
              <a:t>.</a:t>
            </a:r>
            <a:endParaRPr lang="en-US" sz="1200" dirty="0"/>
          </a:p>
          <a:p>
            <a:r>
              <a:rPr lang="en-US" sz="1200" dirty="0"/>
              <a:t>2</a:t>
            </a:r>
            <a:r>
              <a:rPr lang="en-US" sz="1200" dirty="0" smtClean="0"/>
              <a:t>. Greenfield</a:t>
            </a:r>
            <a:r>
              <a:rPr lang="en-US" sz="1200" dirty="0"/>
              <a:t>, Adam,” </a:t>
            </a:r>
            <a:r>
              <a:rPr lang="en-US" sz="1200" dirty="0" err="1"/>
              <a:t>Everyware</a:t>
            </a:r>
            <a:r>
              <a:rPr lang="en-US" sz="1200" dirty="0"/>
              <a:t>: The dawning age of ubiquitous computing”, New Riders, 2010</a:t>
            </a:r>
            <a:r>
              <a:rPr lang="en-US" sz="1200" dirty="0" smtClean="0"/>
              <a:t>.</a:t>
            </a:r>
            <a:endParaRPr lang="en-US" sz="1200" dirty="0"/>
          </a:p>
          <a:p>
            <a:r>
              <a:rPr lang="en-US" sz="1200" dirty="0" smtClean="0"/>
              <a:t>3. The </a:t>
            </a:r>
            <a:r>
              <a:rPr lang="en-US" sz="1200" dirty="0"/>
              <a:t>Internet of Things, revised and updated edition (The MIT Press Essential Knowledge series) by Samuel </a:t>
            </a:r>
            <a:r>
              <a:rPr lang="en-US" sz="1200" dirty="0" err="1"/>
              <a:t>Greengard</a:t>
            </a:r>
            <a:r>
              <a:rPr lang="en-US" sz="1200" dirty="0"/>
              <a:t>, MIT Press.</a:t>
            </a:r>
          </a:p>
          <a:p>
            <a:endParaRPr lang="en-US" sz="1200" dirty="0"/>
          </a:p>
        </p:txBody>
      </p:sp>
      <p:sp>
        <p:nvSpPr>
          <p:cNvPr id="8" name="Rectangle 7"/>
          <p:cNvSpPr/>
          <p:nvPr/>
        </p:nvSpPr>
        <p:spPr>
          <a:xfrm>
            <a:off x="833056" y="3918857"/>
            <a:ext cx="10542957" cy="2123658"/>
          </a:xfrm>
          <a:prstGeom prst="rect">
            <a:avLst/>
          </a:prstGeom>
        </p:spPr>
        <p:txBody>
          <a:bodyPr wrap="square">
            <a:spAutoFit/>
          </a:bodyPr>
          <a:lstStyle/>
          <a:p>
            <a:r>
              <a:rPr lang="en-US" sz="1200" dirty="0" smtClean="0"/>
              <a:t>VIDEO LINKS </a:t>
            </a:r>
            <a:endParaRPr lang="en-US" sz="1200" dirty="0"/>
          </a:p>
          <a:p>
            <a:endParaRPr lang="en-US" sz="1200" dirty="0" smtClean="0"/>
          </a:p>
          <a:p>
            <a:r>
              <a:rPr lang="en-US" sz="1200" dirty="0" smtClean="0"/>
              <a:t>1</a:t>
            </a:r>
            <a:r>
              <a:rPr lang="en-US" sz="1200" dirty="0"/>
              <a:t>. https://</a:t>
            </a:r>
            <a:r>
              <a:rPr lang="en-US" sz="1200" dirty="0" err="1"/>
              <a:t>www.youtube.com</a:t>
            </a:r>
            <a:r>
              <a:rPr lang="en-US" sz="1200" dirty="0"/>
              <a:t>/</a:t>
            </a:r>
            <a:r>
              <a:rPr lang="en-US" sz="1200" dirty="0" err="1"/>
              <a:t>watch?v</a:t>
            </a:r>
            <a:r>
              <a:rPr lang="en-US" sz="1200" dirty="0"/>
              <a:t>=vgoX_m6Mkko</a:t>
            </a:r>
          </a:p>
          <a:p>
            <a:r>
              <a:rPr lang="en-US" sz="1200" dirty="0"/>
              <a:t>2. https://</a:t>
            </a:r>
            <a:r>
              <a:rPr lang="en-US" sz="1200" dirty="0" err="1"/>
              <a:t>www.youtube.com</a:t>
            </a:r>
            <a:r>
              <a:rPr lang="en-US" sz="1200" dirty="0"/>
              <a:t>/</a:t>
            </a:r>
            <a:r>
              <a:rPr lang="en-US" sz="1200" dirty="0" err="1"/>
              <a:t>watch?v</a:t>
            </a:r>
            <a:r>
              <a:rPr lang="en-US" sz="1200" dirty="0"/>
              <a:t>=</a:t>
            </a:r>
            <a:r>
              <a:rPr lang="en-US" sz="1200" dirty="0" err="1"/>
              <a:t>ipdTLJcIkWI</a:t>
            </a:r>
            <a:endParaRPr lang="en-US" sz="1200" dirty="0"/>
          </a:p>
          <a:p>
            <a:r>
              <a:rPr lang="en-US" sz="1200" dirty="0"/>
              <a:t>3. https://</a:t>
            </a:r>
            <a:r>
              <a:rPr lang="en-US" sz="1200" dirty="0" err="1"/>
              <a:t>www.youtube.com</a:t>
            </a:r>
            <a:r>
              <a:rPr lang="en-US" sz="1200" dirty="0"/>
              <a:t>/</a:t>
            </a:r>
            <a:r>
              <a:rPr lang="en-US" sz="1200" dirty="0" err="1"/>
              <a:t>watch?v</a:t>
            </a:r>
            <a:r>
              <a:rPr lang="en-US" sz="1200" dirty="0"/>
              <a:t>=GIERiTd8e6k</a:t>
            </a:r>
          </a:p>
          <a:p>
            <a:endParaRPr lang="en-US" sz="1200" dirty="0"/>
          </a:p>
          <a:p>
            <a:r>
              <a:rPr lang="en-US" sz="1200" dirty="0" smtClean="0"/>
              <a:t>WEB LINKS</a:t>
            </a:r>
            <a:endParaRPr lang="en-US" sz="1200" dirty="0"/>
          </a:p>
          <a:p>
            <a:endParaRPr lang="en-US" sz="1200" dirty="0"/>
          </a:p>
          <a:p>
            <a:r>
              <a:rPr lang="en-US" sz="1200" dirty="0"/>
              <a:t>1. https://</a:t>
            </a:r>
            <a:r>
              <a:rPr lang="en-US" sz="1200" dirty="0" err="1"/>
              <a:t>www.iso.org</a:t>
            </a:r>
            <a:r>
              <a:rPr lang="en-US" sz="1200" dirty="0"/>
              <a:t>/standard/71885.html</a:t>
            </a:r>
          </a:p>
          <a:p>
            <a:r>
              <a:rPr lang="en-US" sz="1200" dirty="0"/>
              <a:t>2. https://</a:t>
            </a:r>
            <a:r>
              <a:rPr lang="en-US" sz="1200" dirty="0" err="1"/>
              <a:t>iot.ieee.org</a:t>
            </a:r>
            <a:r>
              <a:rPr lang="en-US" sz="1200" dirty="0"/>
              <a:t>/newsletter/july-2016/</a:t>
            </a:r>
            <a:r>
              <a:rPr lang="en-US" sz="1200" dirty="0" err="1"/>
              <a:t>iot</a:t>
            </a:r>
            <a:r>
              <a:rPr lang="en-US" sz="1200" dirty="0"/>
              <a:t>-standardization-and-implementation-</a:t>
            </a:r>
            <a:r>
              <a:rPr lang="en-US" sz="1200" dirty="0" err="1" smtClean="0"/>
              <a:t>challenges.html</a:t>
            </a:r>
            <a:endParaRPr lang="en-US" sz="1200" dirty="0"/>
          </a:p>
          <a:p>
            <a:r>
              <a:rPr lang="en-US" sz="1200" dirty="0"/>
              <a:t>3. https://</a:t>
            </a:r>
            <a:r>
              <a:rPr lang="en-US" sz="1200" dirty="0" err="1"/>
              <a:t>www.bbvaopenmind.com</a:t>
            </a:r>
            <a:r>
              <a:rPr lang="en-US" sz="1200" dirty="0"/>
              <a:t>/en/technology/digital-world/</a:t>
            </a:r>
            <a:r>
              <a:rPr lang="en-US" sz="1200" dirty="0" err="1"/>
              <a:t>iot</a:t>
            </a:r>
            <a:r>
              <a:rPr lang="en-US" sz="1200" dirty="0"/>
              <a:t>-standardization-and-implementation-challenges/</a:t>
            </a:r>
          </a:p>
        </p:txBody>
      </p:sp>
    </p:spTree>
    <p:extLst>
      <p:ext uri="{BB962C8B-B14F-4D97-AF65-F5344CB8AC3E}">
        <p14:creationId xmlns:p14="http://schemas.microsoft.com/office/powerpoint/2010/main" val="3361918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78431" y="245782"/>
            <a:ext cx="11239446" cy="492443"/>
          </a:xfrm>
          <a:prstGeom prst="rect">
            <a:avLst/>
          </a:prstGeom>
        </p:spPr>
        <p:txBody>
          <a:bodyPr wrap="square">
            <a:spAutoFit/>
          </a:bodyPr>
          <a:lstStyle/>
          <a:p>
            <a:pPr algn="just"/>
            <a:r>
              <a:rPr lang="en-US" sz="2600" b="1" dirty="0" err="1" smtClean="0"/>
              <a:t>IoT</a:t>
            </a:r>
            <a:r>
              <a:rPr lang="en-US" sz="2600" b="1" dirty="0" smtClean="0"/>
              <a:t> Interoperability and Standards Background </a:t>
            </a:r>
            <a:r>
              <a:rPr lang="en-US" sz="2600" b="1" dirty="0" smtClean="0">
                <a:solidFill>
                  <a:schemeClr val="tx1">
                    <a:lumMod val="85000"/>
                    <a:lumOff val="15000"/>
                  </a:schemeClr>
                </a:solidFill>
                <a:cs typeface="Arial" panose="020B0604020202020204" pitchFamily="34" charset="0"/>
              </a:rPr>
              <a:t>(</a:t>
            </a:r>
            <a:r>
              <a:rPr lang="en-US" sz="2600" b="1" dirty="0" smtClean="0">
                <a:solidFill>
                  <a:schemeClr val="tx1">
                    <a:lumMod val="85000"/>
                    <a:lumOff val="15000"/>
                  </a:schemeClr>
                </a:solidFill>
                <a:cs typeface="Arial" panose="020B0604020202020204" pitchFamily="34" charset="0"/>
              </a:rPr>
              <a:t>CO-5)</a:t>
            </a:r>
            <a:endParaRPr lang="en-US" sz="2600" b="1" dirty="0">
              <a:solidFill>
                <a:schemeClr val="tx1">
                  <a:lumMod val="85000"/>
                  <a:lumOff val="15000"/>
                </a:schemeClr>
              </a:solidFill>
              <a:cs typeface="Arial" panose="020B0604020202020204" pitchFamily="34" charset="0"/>
            </a:endParaRPr>
          </a:p>
        </p:txBody>
      </p:sp>
      <p:sp>
        <p:nvSpPr>
          <p:cNvPr id="3" name="Rectangle 2"/>
          <p:cNvSpPr/>
          <p:nvPr/>
        </p:nvSpPr>
        <p:spPr>
          <a:xfrm>
            <a:off x="-1" y="1443841"/>
            <a:ext cx="12045191" cy="3785652"/>
          </a:xfrm>
          <a:prstGeom prst="rect">
            <a:avLst/>
          </a:prstGeom>
        </p:spPr>
        <p:txBody>
          <a:bodyPr wrap="square">
            <a:spAutoFit/>
          </a:bodyPr>
          <a:lstStyle/>
          <a:p>
            <a:pPr algn="just"/>
            <a:r>
              <a:rPr lang="en-US" sz="2400" dirty="0" err="1" smtClean="0"/>
              <a:t>IoT</a:t>
            </a:r>
            <a:r>
              <a:rPr lang="en-US" sz="2400" dirty="0" smtClean="0"/>
              <a:t> </a:t>
            </a:r>
            <a:r>
              <a:rPr lang="en-US" sz="2400" dirty="0"/>
              <a:t>interoperability is the capacity for multiple components within an </a:t>
            </a:r>
            <a:r>
              <a:rPr lang="en-US" sz="2400" dirty="0" err="1"/>
              <a:t>IoT</a:t>
            </a:r>
            <a:r>
              <a:rPr lang="en-US" sz="2400" dirty="0"/>
              <a:t> deployment to effectively communicate, share data and perform together to achieve a shared outcome. Organizations must be able to transmit and understand data throughout all the connections from devices to the cloud.</a:t>
            </a:r>
          </a:p>
          <a:p>
            <a:pPr algn="just"/>
            <a:endParaRPr lang="en-US" sz="2400" dirty="0"/>
          </a:p>
          <a:p>
            <a:pPr algn="just"/>
            <a:r>
              <a:rPr lang="en-US" sz="2400" dirty="0"/>
              <a:t>"Interoperability in an </a:t>
            </a:r>
            <a:r>
              <a:rPr lang="en-US" sz="2400" dirty="0" err="1"/>
              <a:t>IoT</a:t>
            </a:r>
            <a:r>
              <a:rPr lang="en-US" sz="2400" dirty="0"/>
              <a:t> context refers to the ability to transport meaningful, actionable information between systems. Information can refer to many things, so it's important to understand that </a:t>
            </a:r>
            <a:r>
              <a:rPr lang="en-US" sz="2400" dirty="0" err="1"/>
              <a:t>IoT</a:t>
            </a:r>
            <a:r>
              <a:rPr lang="en-US" sz="2400" dirty="0"/>
              <a:t> is a vast system of systems, where connections and data exchange can occur between literally billions of devices and systems," said Shawn Chandler, CTO at </a:t>
            </a:r>
            <a:r>
              <a:rPr lang="en-US" sz="2400" dirty="0" err="1"/>
              <a:t>GridCure</a:t>
            </a:r>
            <a:r>
              <a:rPr lang="en-US" sz="2400" dirty="0"/>
              <a:t> and a senior member of the professional association IEEE.</a:t>
            </a:r>
          </a:p>
        </p:txBody>
      </p:sp>
    </p:spTree>
    <p:extLst>
      <p:ext uri="{BB962C8B-B14F-4D97-AF65-F5344CB8AC3E}">
        <p14:creationId xmlns:p14="http://schemas.microsoft.com/office/powerpoint/2010/main" val="22125639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 xmlns:a16="http://schemas.microsoft.com/office/drawing/2014/main" id="{2C813A83-4CF3-4942-8C24-169E11C40466}"/>
              </a:ext>
            </a:extLst>
          </p:cNvPr>
          <p:cNvSpPr/>
          <p:nvPr/>
        </p:nvSpPr>
        <p:spPr>
          <a:xfrm>
            <a:off x="0" y="0"/>
            <a:ext cx="12192000" cy="4686918"/>
          </a:xfrm>
          <a:prstGeom prst="rect">
            <a:avLst/>
          </a:prstGeom>
          <a:solidFill>
            <a:schemeClr val="accent6">
              <a:lumMod val="50000"/>
              <a:alpha val="6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Light"/>
              </a:rPr>
              <a:t> </a:t>
            </a:r>
          </a:p>
        </p:txBody>
      </p:sp>
      <p:cxnSp>
        <p:nvCxnSpPr>
          <p:cNvPr id="18" name="Straight Connector 17">
            <a:extLst>
              <a:ext uri="{FF2B5EF4-FFF2-40B4-BE49-F238E27FC236}">
                <a16:creationId xmlns="" xmlns:a16="http://schemas.microsoft.com/office/drawing/2014/main" id="{8C6F3F28-25A8-4E20-83C7-12F88E7C28D0}"/>
              </a:ext>
            </a:extLst>
          </p:cNvPr>
          <p:cNvCxnSpPr>
            <a:cxnSpLocks/>
          </p:cNvCxnSpPr>
          <p:nvPr/>
        </p:nvCxnSpPr>
        <p:spPr>
          <a:xfrm>
            <a:off x="9347200" y="0"/>
            <a:ext cx="1828800" cy="18288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8E1879BF-80CB-413D-9BC1-C05963A116D7}"/>
              </a:ext>
            </a:extLst>
          </p:cNvPr>
          <p:cNvCxnSpPr>
            <a:cxnSpLocks/>
          </p:cNvCxnSpPr>
          <p:nvPr/>
        </p:nvCxnSpPr>
        <p:spPr>
          <a:xfrm>
            <a:off x="10169128" y="0"/>
            <a:ext cx="663972" cy="66397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ED354CBC-26FA-4C5C-B91C-AD6F2AE53BC2}"/>
              </a:ext>
            </a:extLst>
          </p:cNvPr>
          <p:cNvCxnSpPr>
            <a:cxnSpLocks/>
          </p:cNvCxnSpPr>
          <p:nvPr/>
        </p:nvCxnSpPr>
        <p:spPr>
          <a:xfrm>
            <a:off x="733426" y="6294597"/>
            <a:ext cx="558345" cy="55834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B6F6E02B-7F30-40ED-9667-2C98864546BE}"/>
              </a:ext>
            </a:extLst>
          </p:cNvPr>
          <p:cNvCxnSpPr>
            <a:cxnSpLocks/>
          </p:cNvCxnSpPr>
          <p:nvPr/>
        </p:nvCxnSpPr>
        <p:spPr>
          <a:xfrm>
            <a:off x="390526" y="5129689"/>
            <a:ext cx="1728311" cy="172831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itle 1"/>
          <p:cNvSpPr txBox="1">
            <a:spLocks/>
          </p:cNvSpPr>
          <p:nvPr/>
        </p:nvSpPr>
        <p:spPr>
          <a:xfrm>
            <a:off x="1485902" y="2249080"/>
            <a:ext cx="10725148" cy="1231106"/>
          </a:xfrm>
          <a:prstGeom prst="rect">
            <a:avLst/>
          </a:prstGeom>
        </p:spPr>
        <p:txBody>
          <a:bodyPr wrap="square" lIns="0" tIns="0" rIns="0" b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8000" b="0" i="0" u="none" strike="noStrike" kern="1200" cap="none" spc="0" normalizeH="0" baseline="0" noProof="0" dirty="0">
                <a:ln>
                  <a:noFill/>
                </a:ln>
                <a:solidFill>
                  <a:prstClr val="white"/>
                </a:solidFill>
                <a:effectLst/>
                <a:uLnTx/>
                <a:uFillTx/>
                <a:latin typeface="Casper" panose="02000506000000020004" pitchFamily="2" charset="0"/>
                <a:ea typeface="Segoe UI" panose="020B0502040204020203" pitchFamily="34" charset="0"/>
                <a:cs typeface="Segoe UI" panose="020B0502040204020203" pitchFamily="34" charset="0"/>
              </a:rPr>
              <a:t>THANK YOU</a:t>
            </a:r>
          </a:p>
        </p:txBody>
      </p:sp>
      <p:sp>
        <p:nvSpPr>
          <p:cNvPr id="22" name="Diamond 6">
            <a:extLst>
              <a:ext uri="{FF2B5EF4-FFF2-40B4-BE49-F238E27FC236}">
                <a16:creationId xmlns="" xmlns:a16="http://schemas.microsoft.com/office/drawing/2014/main" id="{AFBA4B1A-59E0-42F9-8062-FE9B4E00A99F}"/>
              </a:ext>
            </a:extLst>
          </p:cNvPr>
          <p:cNvSpPr/>
          <p:nvPr/>
        </p:nvSpPr>
        <p:spPr>
          <a:xfrm>
            <a:off x="2641599" y="1214279"/>
            <a:ext cx="2430463" cy="3225800"/>
          </a:xfrm>
          <a:custGeom>
            <a:avLst/>
            <a:gdLst>
              <a:gd name="connsiteX0" fmla="*/ 0 w 3225800"/>
              <a:gd name="connsiteY0" fmla="*/ 1612900 h 3225800"/>
              <a:gd name="connsiteX1" fmla="*/ 1612900 w 3225800"/>
              <a:gd name="connsiteY1" fmla="*/ 0 h 3225800"/>
              <a:gd name="connsiteX2" fmla="*/ 3225800 w 3225800"/>
              <a:gd name="connsiteY2" fmla="*/ 1612900 h 3225800"/>
              <a:gd name="connsiteX3" fmla="*/ 1612900 w 3225800"/>
              <a:gd name="connsiteY3" fmla="*/ 3225800 h 3225800"/>
              <a:gd name="connsiteX4" fmla="*/ 0 w 3225800"/>
              <a:gd name="connsiteY4"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1612900 w 3225800"/>
              <a:gd name="connsiteY4" fmla="*/ 3225800 h 3225800"/>
              <a:gd name="connsiteX5" fmla="*/ 0 w 3225800"/>
              <a:gd name="connsiteY5"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2430463 w 3225800"/>
              <a:gd name="connsiteY4" fmla="*/ 2413000 h 3225800"/>
              <a:gd name="connsiteX5" fmla="*/ 1612900 w 3225800"/>
              <a:gd name="connsiteY5" fmla="*/ 3225800 h 3225800"/>
              <a:gd name="connsiteX6" fmla="*/ 0 w 3225800"/>
              <a:gd name="connsiteY6" fmla="*/ 1612900 h 3225800"/>
              <a:gd name="connsiteX0" fmla="*/ 3225800 w 3317240"/>
              <a:gd name="connsiteY0" fmla="*/ 1612900 h 3225800"/>
              <a:gd name="connsiteX1" fmla="*/ 2430463 w 3317240"/>
              <a:gd name="connsiteY1" fmla="*/ 2413000 h 3225800"/>
              <a:gd name="connsiteX2" fmla="*/ 1612900 w 3317240"/>
              <a:gd name="connsiteY2" fmla="*/ 3225800 h 3225800"/>
              <a:gd name="connsiteX3" fmla="*/ 0 w 3317240"/>
              <a:gd name="connsiteY3" fmla="*/ 1612900 h 3225800"/>
              <a:gd name="connsiteX4" fmla="*/ 1612900 w 3317240"/>
              <a:gd name="connsiteY4" fmla="*/ 0 h 3225800"/>
              <a:gd name="connsiteX5" fmla="*/ 2430463 w 3317240"/>
              <a:gd name="connsiteY5" fmla="*/ 817563 h 3225800"/>
              <a:gd name="connsiteX6" fmla="*/ 3317240 w 3317240"/>
              <a:gd name="connsiteY6" fmla="*/ 1704340 h 3225800"/>
              <a:gd name="connsiteX0" fmla="*/ 2430463 w 3317240"/>
              <a:gd name="connsiteY0" fmla="*/ 2413000 h 3225800"/>
              <a:gd name="connsiteX1" fmla="*/ 1612900 w 3317240"/>
              <a:gd name="connsiteY1" fmla="*/ 3225800 h 3225800"/>
              <a:gd name="connsiteX2" fmla="*/ 0 w 3317240"/>
              <a:gd name="connsiteY2" fmla="*/ 1612900 h 3225800"/>
              <a:gd name="connsiteX3" fmla="*/ 1612900 w 3317240"/>
              <a:gd name="connsiteY3" fmla="*/ 0 h 3225800"/>
              <a:gd name="connsiteX4" fmla="*/ 2430463 w 3317240"/>
              <a:gd name="connsiteY4" fmla="*/ 817563 h 3225800"/>
              <a:gd name="connsiteX5" fmla="*/ 3317240 w 3317240"/>
              <a:gd name="connsiteY5" fmla="*/ 1704340 h 3225800"/>
              <a:gd name="connsiteX0" fmla="*/ 2430463 w 2430463"/>
              <a:gd name="connsiteY0" fmla="*/ 2413000 h 3225800"/>
              <a:gd name="connsiteX1" fmla="*/ 1612900 w 2430463"/>
              <a:gd name="connsiteY1" fmla="*/ 3225800 h 3225800"/>
              <a:gd name="connsiteX2" fmla="*/ 0 w 2430463"/>
              <a:gd name="connsiteY2" fmla="*/ 1612900 h 3225800"/>
              <a:gd name="connsiteX3" fmla="*/ 1612900 w 2430463"/>
              <a:gd name="connsiteY3" fmla="*/ 0 h 3225800"/>
              <a:gd name="connsiteX4" fmla="*/ 2430463 w 2430463"/>
              <a:gd name="connsiteY4" fmla="*/ 817563 h 32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0463" h="3225800">
                <a:moveTo>
                  <a:pt x="2430463" y="2413000"/>
                </a:moveTo>
                <a:lnTo>
                  <a:pt x="1612900" y="3225800"/>
                </a:lnTo>
                <a:lnTo>
                  <a:pt x="0" y="1612900"/>
                </a:lnTo>
                <a:lnTo>
                  <a:pt x="1612900" y="0"/>
                </a:lnTo>
                <a:lnTo>
                  <a:pt x="2430463" y="817563"/>
                </a:lnTo>
              </a:path>
            </a:pathLst>
          </a:custGeom>
          <a:noFill/>
          <a:ln w="381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ndParaRPr>
          </a:p>
        </p:txBody>
      </p:sp>
      <p:sp>
        <p:nvSpPr>
          <p:cNvPr id="23" name="Diamond 6">
            <a:extLst>
              <a:ext uri="{FF2B5EF4-FFF2-40B4-BE49-F238E27FC236}">
                <a16:creationId xmlns="" xmlns:a16="http://schemas.microsoft.com/office/drawing/2014/main" id="{4F0CA98B-3337-4AC3-8305-ED6C9C731FFB}"/>
              </a:ext>
            </a:extLst>
          </p:cNvPr>
          <p:cNvSpPr/>
          <p:nvPr/>
        </p:nvSpPr>
        <p:spPr>
          <a:xfrm>
            <a:off x="2898774" y="1214279"/>
            <a:ext cx="2430463" cy="3225800"/>
          </a:xfrm>
          <a:custGeom>
            <a:avLst/>
            <a:gdLst>
              <a:gd name="connsiteX0" fmla="*/ 0 w 3225800"/>
              <a:gd name="connsiteY0" fmla="*/ 1612900 h 3225800"/>
              <a:gd name="connsiteX1" fmla="*/ 1612900 w 3225800"/>
              <a:gd name="connsiteY1" fmla="*/ 0 h 3225800"/>
              <a:gd name="connsiteX2" fmla="*/ 3225800 w 3225800"/>
              <a:gd name="connsiteY2" fmla="*/ 1612900 h 3225800"/>
              <a:gd name="connsiteX3" fmla="*/ 1612900 w 3225800"/>
              <a:gd name="connsiteY3" fmla="*/ 3225800 h 3225800"/>
              <a:gd name="connsiteX4" fmla="*/ 0 w 3225800"/>
              <a:gd name="connsiteY4"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1612900 w 3225800"/>
              <a:gd name="connsiteY4" fmla="*/ 3225800 h 3225800"/>
              <a:gd name="connsiteX5" fmla="*/ 0 w 3225800"/>
              <a:gd name="connsiteY5"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2430463 w 3225800"/>
              <a:gd name="connsiteY4" fmla="*/ 2413000 h 3225800"/>
              <a:gd name="connsiteX5" fmla="*/ 1612900 w 3225800"/>
              <a:gd name="connsiteY5" fmla="*/ 3225800 h 3225800"/>
              <a:gd name="connsiteX6" fmla="*/ 0 w 3225800"/>
              <a:gd name="connsiteY6" fmla="*/ 1612900 h 3225800"/>
              <a:gd name="connsiteX0" fmla="*/ 3225800 w 3317240"/>
              <a:gd name="connsiteY0" fmla="*/ 1612900 h 3225800"/>
              <a:gd name="connsiteX1" fmla="*/ 2430463 w 3317240"/>
              <a:gd name="connsiteY1" fmla="*/ 2413000 h 3225800"/>
              <a:gd name="connsiteX2" fmla="*/ 1612900 w 3317240"/>
              <a:gd name="connsiteY2" fmla="*/ 3225800 h 3225800"/>
              <a:gd name="connsiteX3" fmla="*/ 0 w 3317240"/>
              <a:gd name="connsiteY3" fmla="*/ 1612900 h 3225800"/>
              <a:gd name="connsiteX4" fmla="*/ 1612900 w 3317240"/>
              <a:gd name="connsiteY4" fmla="*/ 0 h 3225800"/>
              <a:gd name="connsiteX5" fmla="*/ 2430463 w 3317240"/>
              <a:gd name="connsiteY5" fmla="*/ 817563 h 3225800"/>
              <a:gd name="connsiteX6" fmla="*/ 3317240 w 3317240"/>
              <a:gd name="connsiteY6" fmla="*/ 1704340 h 3225800"/>
              <a:gd name="connsiteX0" fmla="*/ 2430463 w 3317240"/>
              <a:gd name="connsiteY0" fmla="*/ 2413000 h 3225800"/>
              <a:gd name="connsiteX1" fmla="*/ 1612900 w 3317240"/>
              <a:gd name="connsiteY1" fmla="*/ 3225800 h 3225800"/>
              <a:gd name="connsiteX2" fmla="*/ 0 w 3317240"/>
              <a:gd name="connsiteY2" fmla="*/ 1612900 h 3225800"/>
              <a:gd name="connsiteX3" fmla="*/ 1612900 w 3317240"/>
              <a:gd name="connsiteY3" fmla="*/ 0 h 3225800"/>
              <a:gd name="connsiteX4" fmla="*/ 2430463 w 3317240"/>
              <a:gd name="connsiteY4" fmla="*/ 817563 h 3225800"/>
              <a:gd name="connsiteX5" fmla="*/ 3317240 w 3317240"/>
              <a:gd name="connsiteY5" fmla="*/ 1704340 h 3225800"/>
              <a:gd name="connsiteX0" fmla="*/ 2430463 w 2430463"/>
              <a:gd name="connsiteY0" fmla="*/ 2413000 h 3225800"/>
              <a:gd name="connsiteX1" fmla="*/ 1612900 w 2430463"/>
              <a:gd name="connsiteY1" fmla="*/ 3225800 h 3225800"/>
              <a:gd name="connsiteX2" fmla="*/ 0 w 2430463"/>
              <a:gd name="connsiteY2" fmla="*/ 1612900 h 3225800"/>
              <a:gd name="connsiteX3" fmla="*/ 1612900 w 2430463"/>
              <a:gd name="connsiteY3" fmla="*/ 0 h 3225800"/>
              <a:gd name="connsiteX4" fmla="*/ 2430463 w 2430463"/>
              <a:gd name="connsiteY4" fmla="*/ 817563 h 32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0463" h="3225800">
                <a:moveTo>
                  <a:pt x="2430463" y="2413000"/>
                </a:moveTo>
                <a:lnTo>
                  <a:pt x="1612900" y="3225800"/>
                </a:lnTo>
                <a:lnTo>
                  <a:pt x="0" y="1612900"/>
                </a:lnTo>
                <a:lnTo>
                  <a:pt x="1612900" y="0"/>
                </a:lnTo>
                <a:lnTo>
                  <a:pt x="2430463" y="817563"/>
                </a:lnTo>
              </a:path>
            </a:pathLst>
          </a:custGeom>
          <a:noFill/>
          <a:ln w="381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ndParaRPr>
          </a:p>
        </p:txBody>
      </p:sp>
      <p:grpSp>
        <p:nvGrpSpPr>
          <p:cNvPr id="29" name="Group 28"/>
          <p:cNvGrpSpPr/>
          <p:nvPr/>
        </p:nvGrpSpPr>
        <p:grpSpPr>
          <a:xfrm>
            <a:off x="237520" y="152400"/>
            <a:ext cx="410563" cy="1612900"/>
            <a:chOff x="83821" y="0"/>
            <a:chExt cx="219636" cy="903079"/>
          </a:xfrm>
        </p:grpSpPr>
        <p:sp>
          <p:nvSpPr>
            <p:cNvPr id="30" name="Rectangle 29"/>
            <p:cNvSpPr/>
            <p:nvPr/>
          </p:nvSpPr>
          <p:spPr>
            <a:xfrm>
              <a:off x="84026" y="0"/>
              <a:ext cx="219431" cy="2109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84262" y="408599"/>
              <a:ext cx="219194" cy="49448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83821" y="210952"/>
              <a:ext cx="217937" cy="2209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3" name="Object 32">
              <a:extLst>
                <a:ext uri="{FF2B5EF4-FFF2-40B4-BE49-F238E27FC236}">
                  <a16:creationId xmlns="" xmlns:a16="http://schemas.microsoft.com/office/drawing/2014/main" id="{CAD0D7B8-E462-453C-B296-CA0154FA54AE}"/>
                </a:ext>
              </a:extLst>
            </p:cNvPr>
            <p:cNvGraphicFramePr>
              <a:graphicFrameLocks noChangeAspect="1"/>
            </p:cNvGraphicFramePr>
            <p:nvPr>
              <p:extLst>
                <p:ext uri="{D42A27DB-BD31-4B8C-83A1-F6EECF244321}">
                  <p14:modId xmlns:p14="http://schemas.microsoft.com/office/powerpoint/2010/main" val="4059142145"/>
                </p:ext>
              </p:extLst>
            </p:nvPr>
          </p:nvGraphicFramePr>
          <p:xfrm>
            <a:off x="100420" y="236973"/>
            <a:ext cx="183878" cy="183422"/>
          </p:xfrm>
          <a:graphic>
            <a:graphicData uri="http://schemas.openxmlformats.org/presentationml/2006/ole">
              <mc:AlternateContent xmlns:mc="http://schemas.openxmlformats.org/markup-compatibility/2006">
                <mc:Choice xmlns:v="urn:schemas-microsoft-com:vml" Requires="v">
                  <p:oleObj spid="_x0000_s9542" name="CorelDRAW" r:id="rId3" imgW="2169000" imgH="2169360" progId="">
                    <p:embed/>
                  </p:oleObj>
                </mc:Choice>
                <mc:Fallback>
                  <p:oleObj name="CorelDRAW" r:id="rId3" imgW="2169000" imgH="2169360" progId="">
                    <p:embed/>
                    <p:pic>
                      <p:nvPicPr>
                        <p:cNvPr id="0" name=""/>
                        <p:cNvPicPr>
                          <a:picLocks noChangeAspect="1" noChangeArrowheads="1"/>
                        </p:cNvPicPr>
                        <p:nvPr/>
                      </p:nvPicPr>
                      <p:blipFill>
                        <a:blip r:embed="rId4">
                          <a:lum/>
                          <a:extLst>
                            <a:ext uri="{28A0092B-C50C-407E-A947-70E740481C1C}">
                              <a14:useLocalDpi xmlns:a14="http://schemas.microsoft.com/office/drawing/2010/main" val="0"/>
                            </a:ext>
                          </a:extLst>
                        </a:blip>
                        <a:srcRect/>
                        <a:stretch>
                          <a:fillRect/>
                        </a:stretch>
                      </p:blipFill>
                      <p:spPr bwMode="auto">
                        <a:xfrm>
                          <a:off x="100420" y="236973"/>
                          <a:ext cx="183878" cy="183422"/>
                        </a:xfrm>
                        <a:prstGeom prst="rect">
                          <a:avLst/>
                        </a:prstGeom>
                        <a:noFill/>
                      </p:spPr>
                    </p:pic>
                  </p:oleObj>
                </mc:Fallback>
              </mc:AlternateContent>
            </a:graphicData>
          </a:graphic>
        </p:graphicFrame>
      </p:grpSp>
      <p:sp>
        <p:nvSpPr>
          <p:cNvPr id="3" name="Slide Number Placeholder 2">
            <a:extLst>
              <a:ext uri="{FF2B5EF4-FFF2-40B4-BE49-F238E27FC236}">
                <a16:creationId xmlns="" xmlns:a16="http://schemas.microsoft.com/office/drawing/2014/main" id="{2469D084-C2D4-4EC0-88FF-9E1B76DF48C2}"/>
              </a:ext>
            </a:extLst>
          </p:cNvPr>
          <p:cNvSpPr>
            <a:spLocks noGrp="1"/>
          </p:cNvSpPr>
          <p:nvPr>
            <p:ph type="sldNum" sz="quarter" idx="12"/>
          </p:nvPr>
        </p:nvSpPr>
        <p:spPr/>
        <p:txBody>
          <a:bodyPr/>
          <a:lstStyle/>
          <a:p>
            <a:fld id="{FC9A48AB-23F1-45F1-98E5-D2CDC7A5261D}" type="slidenum">
              <a:rPr lang="en-US" smtClean="0">
                <a:solidFill>
                  <a:prstClr val="black">
                    <a:tint val="75000"/>
                  </a:prstClr>
                </a:solidFill>
              </a:rPr>
              <a:pPr/>
              <a:t>50</a:t>
            </a:fld>
            <a:endParaRPr lang="en-US">
              <a:solidFill>
                <a:prstClr val="black">
                  <a:tint val="75000"/>
                </a:prstClr>
              </a:solidFill>
            </a:endParaRPr>
          </a:p>
        </p:txBody>
      </p:sp>
    </p:spTree>
    <p:extLst>
      <p:ext uri="{BB962C8B-B14F-4D97-AF65-F5344CB8AC3E}">
        <p14:creationId xmlns:p14="http://schemas.microsoft.com/office/powerpoint/2010/main" val="2656501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6</a:t>
            </a:fld>
            <a:endParaRPr lang="en-US"/>
          </a:p>
        </p:txBody>
      </p:sp>
      <p:pic>
        <p:nvPicPr>
          <p:cNvPr id="5" name="Picture 4"/>
          <p:cNvPicPr>
            <a:picLocks noChangeAspect="1"/>
          </p:cNvPicPr>
          <p:nvPr/>
        </p:nvPicPr>
        <p:blipFill>
          <a:blip r:embed="rId2"/>
          <a:stretch>
            <a:fillRect/>
          </a:stretch>
        </p:blipFill>
        <p:spPr>
          <a:xfrm>
            <a:off x="901341" y="0"/>
            <a:ext cx="10802433" cy="6308404"/>
          </a:xfrm>
          <a:prstGeom prst="rect">
            <a:avLst/>
          </a:prstGeom>
        </p:spPr>
      </p:pic>
    </p:spTree>
    <p:extLst>
      <p:ext uri="{BB962C8B-B14F-4D97-AF65-F5344CB8AC3E}">
        <p14:creationId xmlns:p14="http://schemas.microsoft.com/office/powerpoint/2010/main" val="2974116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7</a:t>
            </a:fld>
            <a:endParaRPr lang="en-US"/>
          </a:p>
        </p:txBody>
      </p:sp>
      <p:sp>
        <p:nvSpPr>
          <p:cNvPr id="5" name="Rectangle 4"/>
          <p:cNvSpPr/>
          <p:nvPr/>
        </p:nvSpPr>
        <p:spPr>
          <a:xfrm>
            <a:off x="696491" y="228906"/>
            <a:ext cx="11075566" cy="6124753"/>
          </a:xfrm>
          <a:prstGeom prst="rect">
            <a:avLst/>
          </a:prstGeom>
        </p:spPr>
        <p:txBody>
          <a:bodyPr wrap="square">
            <a:spAutoFit/>
          </a:bodyPr>
          <a:lstStyle/>
          <a:p>
            <a:pPr algn="just"/>
            <a:r>
              <a:rPr lang="en-US" sz="3600" b="1" dirty="0"/>
              <a:t> </a:t>
            </a:r>
            <a:r>
              <a:rPr lang="en-US" sz="3600" b="1" dirty="0" smtClean="0"/>
              <a:t> </a:t>
            </a:r>
            <a:r>
              <a:rPr lang="en-US" sz="3600" b="1" dirty="0" err="1" smtClean="0"/>
              <a:t>IoT</a:t>
            </a:r>
            <a:r>
              <a:rPr lang="en-US" sz="3600" b="1" dirty="0" smtClean="0"/>
              <a:t> </a:t>
            </a:r>
            <a:r>
              <a:rPr lang="en-US" sz="3600" b="1" dirty="0"/>
              <a:t>deployments have three interoperability needs:</a:t>
            </a:r>
          </a:p>
          <a:p>
            <a:pPr algn="just"/>
            <a:endParaRPr lang="en-US" sz="3600" dirty="0"/>
          </a:p>
          <a:p>
            <a:pPr marL="514350" indent="-514350" algn="just">
              <a:buAutoNum type="arabicPeriod"/>
            </a:pPr>
            <a:r>
              <a:rPr lang="en-US" sz="3200" dirty="0" smtClean="0"/>
              <a:t>Technical </a:t>
            </a:r>
            <a:r>
              <a:rPr lang="en-US" sz="3200" dirty="0"/>
              <a:t>interoperability. The deployment has the ability to use a physical communications infrastructure to transport bits of data</a:t>
            </a:r>
            <a:r>
              <a:rPr lang="en-US" sz="3200" dirty="0" smtClean="0"/>
              <a:t>.</a:t>
            </a:r>
          </a:p>
          <a:p>
            <a:pPr algn="just"/>
            <a:endParaRPr lang="en-US" sz="3200" dirty="0"/>
          </a:p>
          <a:p>
            <a:pPr algn="just"/>
            <a:r>
              <a:rPr lang="en-US" sz="3200" dirty="0" smtClean="0"/>
              <a:t>2. Syntactic </a:t>
            </a:r>
            <a:r>
              <a:rPr lang="en-US" sz="3200" dirty="0"/>
              <a:t>interoperability. A shared syntax or common information model structures the data and establishes a protocol to share the information as specific typed data</a:t>
            </a:r>
            <a:r>
              <a:rPr lang="en-US" sz="3200" dirty="0" smtClean="0"/>
              <a:t>.</a:t>
            </a:r>
          </a:p>
          <a:p>
            <a:pPr algn="just"/>
            <a:endParaRPr lang="en-US" sz="3200" dirty="0"/>
          </a:p>
          <a:p>
            <a:pPr algn="just"/>
            <a:r>
              <a:rPr lang="en-US" sz="3200" dirty="0" smtClean="0"/>
              <a:t>3. Semantic </a:t>
            </a:r>
            <a:r>
              <a:rPr lang="en-US" sz="3200" dirty="0" err="1"/>
              <a:t>IoT</a:t>
            </a:r>
            <a:r>
              <a:rPr lang="en-US" sz="3200" dirty="0"/>
              <a:t> deployments require the ability to establish </a:t>
            </a:r>
            <a:endParaRPr lang="en-US" sz="3200" dirty="0" smtClean="0"/>
          </a:p>
          <a:p>
            <a:pPr algn="just"/>
            <a:r>
              <a:rPr lang="en-US" sz="3200" dirty="0" smtClean="0"/>
              <a:t>the </a:t>
            </a:r>
            <a:r>
              <a:rPr lang="en-US" sz="3200" dirty="0"/>
              <a:t>meaning of the data.</a:t>
            </a:r>
          </a:p>
        </p:txBody>
      </p:sp>
    </p:spTree>
    <p:extLst>
      <p:ext uri="{BB962C8B-B14F-4D97-AF65-F5344CB8AC3E}">
        <p14:creationId xmlns:p14="http://schemas.microsoft.com/office/powerpoint/2010/main" val="9866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13184"/>
          </a:xfrm>
        </p:spPr>
        <p:txBody>
          <a:bodyPr>
            <a:normAutofit fontScale="90000"/>
          </a:bodyPr>
          <a:lstStyle/>
          <a:p>
            <a:r>
              <a:rPr lang="en-US" b="1" dirty="0" smtClean="0"/>
              <a:t>Interoperability Framework </a:t>
            </a:r>
            <a:endParaRPr lang="en-US" b="1" dirty="0"/>
          </a:p>
        </p:txBody>
      </p:sp>
      <p:sp>
        <p:nvSpPr>
          <p:cNvPr id="4" name="Slide Number Placeholder 3"/>
          <p:cNvSpPr>
            <a:spLocks noGrp="1"/>
          </p:cNvSpPr>
          <p:nvPr>
            <p:ph type="sldNum" sz="quarter" idx="12"/>
          </p:nvPr>
        </p:nvSpPr>
        <p:spPr/>
        <p:txBody>
          <a:bodyPr/>
          <a:lstStyle/>
          <a:p>
            <a:fld id="{BDCDBBEF-AA6C-4BA6-85B2-A17D7F280E38}" type="slidenum">
              <a:rPr lang="en-US" smtClean="0"/>
              <a:t>8</a:t>
            </a:fld>
            <a:endParaRPr lang="en-US"/>
          </a:p>
        </p:txBody>
      </p:sp>
      <p:pic>
        <p:nvPicPr>
          <p:cNvPr id="5" name="Picture 4"/>
          <p:cNvPicPr>
            <a:picLocks noChangeAspect="1"/>
          </p:cNvPicPr>
          <p:nvPr/>
        </p:nvPicPr>
        <p:blipFill>
          <a:blip r:embed="rId2"/>
          <a:stretch>
            <a:fillRect/>
          </a:stretch>
        </p:blipFill>
        <p:spPr>
          <a:xfrm>
            <a:off x="996938" y="1282699"/>
            <a:ext cx="10542956" cy="4998395"/>
          </a:xfrm>
          <a:prstGeom prst="rect">
            <a:avLst/>
          </a:prstGeom>
        </p:spPr>
      </p:pic>
    </p:spTree>
    <p:extLst>
      <p:ext uri="{BB962C8B-B14F-4D97-AF65-F5344CB8AC3E}">
        <p14:creationId xmlns:p14="http://schemas.microsoft.com/office/powerpoint/2010/main" val="1892469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9</a:t>
            </a:fld>
            <a:endParaRPr lang="en-US"/>
          </a:p>
        </p:txBody>
      </p:sp>
      <p:sp>
        <p:nvSpPr>
          <p:cNvPr id="3" name="Rectangle 2"/>
          <p:cNvSpPr/>
          <p:nvPr/>
        </p:nvSpPr>
        <p:spPr>
          <a:xfrm>
            <a:off x="0" y="1348283"/>
            <a:ext cx="11990564" cy="3539430"/>
          </a:xfrm>
          <a:prstGeom prst="rect">
            <a:avLst/>
          </a:prstGeom>
        </p:spPr>
        <p:txBody>
          <a:bodyPr wrap="square">
            <a:spAutoFit/>
          </a:bodyPr>
          <a:lstStyle/>
          <a:p>
            <a:pPr algn="just"/>
            <a:r>
              <a:rPr lang="en-US" sz="3600" b="1" dirty="0"/>
              <a:t>Interoperability standards bridge </a:t>
            </a:r>
            <a:r>
              <a:rPr lang="en-US" sz="3600" b="1" dirty="0" err="1"/>
              <a:t>IoT</a:t>
            </a:r>
            <a:r>
              <a:rPr lang="en-US" sz="3600" b="1" dirty="0"/>
              <a:t> device </a:t>
            </a:r>
            <a:r>
              <a:rPr lang="en-US" sz="3600" b="1" dirty="0" smtClean="0"/>
              <a:t>communication</a:t>
            </a:r>
          </a:p>
          <a:p>
            <a:pPr algn="just"/>
            <a:endParaRPr lang="en-US" sz="2800" dirty="0"/>
          </a:p>
          <a:p>
            <a:pPr algn="just"/>
            <a:r>
              <a:rPr lang="en-US" sz="3200" dirty="0"/>
              <a:t>Many within the </a:t>
            </a:r>
            <a:r>
              <a:rPr lang="en-US" sz="3200" dirty="0" err="1"/>
              <a:t>IoT</a:t>
            </a:r>
            <a:r>
              <a:rPr lang="en-US" sz="3200" dirty="0"/>
              <a:t> community, including manufacturers and engineers who design connected ecosystems for use, work together to develop standards that address interoperability challenges. Multiple standards organizations have rallied around the cause, but there's no dominant common standard that's applicable in every </a:t>
            </a:r>
            <a:r>
              <a:rPr lang="en-US" sz="3200" dirty="0" err="1"/>
              <a:t>IoT</a:t>
            </a:r>
            <a:r>
              <a:rPr lang="en-US" sz="3200" dirty="0"/>
              <a:t> use case.</a:t>
            </a:r>
          </a:p>
        </p:txBody>
      </p:sp>
    </p:spTree>
    <p:extLst>
      <p:ext uri="{BB962C8B-B14F-4D97-AF65-F5344CB8AC3E}">
        <p14:creationId xmlns:p14="http://schemas.microsoft.com/office/powerpoint/2010/main" val="3778076531"/>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smaple</Template>
  <TotalTime>1785</TotalTime>
  <Words>2211</Words>
  <Application>Microsoft Macintosh PowerPoint</Application>
  <PresentationFormat>Custom</PresentationFormat>
  <Paragraphs>254</Paragraphs>
  <Slides>50</Slides>
  <Notes>0</Notes>
  <HiddenSlides>0</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50</vt:i4>
      </vt:variant>
    </vt:vector>
  </HeadingPairs>
  <TitlesOfParts>
    <vt:vector size="53" baseType="lpstr">
      <vt:lpstr>1_Office Theme</vt:lpstr>
      <vt:lpstr>Contents Slide Master</vt:lpstr>
      <vt:lpstr>CorelDRAW</vt:lpstr>
      <vt:lpstr>PowerPoint Presentation</vt:lpstr>
      <vt:lpstr>Internet of Things</vt:lpstr>
      <vt:lpstr>UNIT 3  CHAPTER 5  IoT Standard Issues </vt:lpstr>
      <vt:lpstr>Internet of Things</vt:lpstr>
      <vt:lpstr>PowerPoint Presentation</vt:lpstr>
      <vt:lpstr>PowerPoint Presentation</vt:lpstr>
      <vt:lpstr>PowerPoint Presentation</vt:lpstr>
      <vt:lpstr>Interoperability Framework </vt:lpstr>
      <vt:lpstr>PowerPoint Presentation</vt:lpstr>
      <vt:lpstr>PowerPoint Presentation</vt:lpstr>
      <vt:lpstr>PowerPoint Presentation</vt:lpstr>
      <vt:lpstr>PowerPoint Presentation</vt:lpstr>
      <vt:lpstr>Key Considerations and Challenges in IoT Interoperability/Standards (CO-5)</vt:lpstr>
      <vt:lpstr>IoT Protocol Standardization Efforts</vt:lpstr>
      <vt:lpstr>PowerPoint Presentation</vt:lpstr>
      <vt:lpstr>PowerPoint Presentation</vt:lpstr>
      <vt:lpstr>PowerPoint Presentation</vt:lpstr>
      <vt:lpstr>PowerPoint Presentation</vt:lpstr>
      <vt:lpstr>PowerPoint Presentation</vt:lpstr>
      <vt:lpstr>PowerPoint Presentation</vt:lpstr>
      <vt:lpstr>Cross Border Data Flows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Branding</dc:creator>
  <cp:lastModifiedBy>MAC</cp:lastModifiedBy>
  <cp:revision>301</cp:revision>
  <dcterms:created xsi:type="dcterms:W3CDTF">2019-01-09T10:33:58Z</dcterms:created>
  <dcterms:modified xsi:type="dcterms:W3CDTF">2023-01-28T15:05:37Z</dcterms:modified>
</cp:coreProperties>
</file>